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5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4" r:id="rId14"/>
    <p:sldId id="267" r:id="rId15"/>
    <p:sldId id="268" r:id="rId16"/>
    <p:sldId id="269" r:id="rId17"/>
    <p:sldId id="270" r:id="rId18"/>
    <p:sldId id="272" r:id="rId19"/>
    <p:sldId id="271" r:id="rId20"/>
    <p:sldId id="273" r:id="rId21"/>
    <p:sldId id="274" r:id="rId22"/>
    <p:sldId id="275" r:id="rId23"/>
    <p:sldId id="276" r:id="rId24"/>
    <p:sldId id="289" r:id="rId25"/>
    <p:sldId id="288" r:id="rId26"/>
    <p:sldId id="283" r:id="rId27"/>
    <p:sldId id="278" r:id="rId28"/>
    <p:sldId id="279" r:id="rId29"/>
    <p:sldId id="280" r:id="rId30"/>
    <p:sldId id="281" r:id="rId31"/>
    <p:sldId id="282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C2287B-A08E-4A9E-A204-5A986B061C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1CB61-DF8A-41AA-B68B-4266D3A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D1B3A-46F9-49FD-AD10-AFD7DDBFFFE7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8929-7DA1-4A27-B680-85E56C6851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158B7-8927-4AB2-8E7B-A5A3B72348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1A0C4-EEA3-4DD3-9096-2BCD621A3B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750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02DE9-54A9-4CA7-91F3-710D21D0B6EC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A40C6-55FD-4582-9863-61F46F8DBC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3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ère 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DFC5F3-BDE9-4C47-B29D-1E7EF3B0CB6A}"/>
              </a:ext>
            </a:extLst>
          </p:cNvPr>
          <p:cNvSpPr/>
          <p:nvPr userDrawn="1"/>
        </p:nvSpPr>
        <p:spPr>
          <a:xfrm>
            <a:off x="0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955A2C-6DC0-42CF-8BED-5DD7424ED665}"/>
              </a:ext>
            </a:extLst>
          </p:cNvPr>
          <p:cNvSpPr/>
          <p:nvPr userDrawn="1"/>
        </p:nvSpPr>
        <p:spPr>
          <a:xfrm>
            <a:off x="8299621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 descr="Une image contenant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5514EDC0-5B5E-49A1-9FBC-EC3FCB5645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0" y="-55484"/>
            <a:ext cx="971965" cy="917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7A5FE8-6DAC-44C8-85CC-4966121CD0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50" y="-55484"/>
            <a:ext cx="917535" cy="917535"/>
          </a:xfrm>
          <a:prstGeom prst="rect">
            <a:avLst/>
          </a:prstGeom>
        </p:spPr>
      </p:pic>
      <p:sp>
        <p:nvSpPr>
          <p:cNvPr id="10" name="Espace réservé de la date 2">
            <a:extLst>
              <a:ext uri="{FF2B5EF4-FFF2-40B4-BE49-F238E27FC236}">
                <a16:creationId xmlns:a16="http://schemas.microsoft.com/office/drawing/2014/main" id="{377EB69A-5AC6-4363-989F-DF7DE9286C71}"/>
              </a:ext>
            </a:extLst>
          </p:cNvPr>
          <p:cNvSpPr txBox="1">
            <a:spLocks/>
          </p:cNvSpPr>
          <p:nvPr userDrawn="1"/>
        </p:nvSpPr>
        <p:spPr>
          <a:xfrm>
            <a:off x="1764162" y="1451895"/>
            <a:ext cx="7694771" cy="13577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rial Nova Light" panose="020B03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C46C715-7C5F-4214-B030-2565DD9075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4082" y="2746978"/>
            <a:ext cx="7878762" cy="86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Subject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B3BA48C9-71C6-4674-9380-7A4667859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1663879"/>
            <a:ext cx="10515600" cy="85098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aseline="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fr-FR" dirty="0"/>
              <a:t>Phase A </a:t>
            </a:r>
            <a:r>
              <a:rPr lang="fr-FR" dirty="0" err="1"/>
              <a:t>review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6349F9-E032-4858-9A3A-D8C111066340}"/>
              </a:ext>
            </a:extLst>
          </p:cNvPr>
          <p:cNvSpPr/>
          <p:nvPr userDrawn="1"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Project</a:t>
            </a:r>
            <a:r>
              <a:rPr lang="fr-FR" sz="2000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 </a:t>
            </a:r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TOLOSAT</a:t>
            </a:r>
            <a:endParaRPr lang="en-US" sz="2000" b="1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558" y="168401"/>
            <a:ext cx="3767261" cy="46976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14" name="Picture 2" descr="https://lh5.googleusercontent.com/LR7EV68FnLlpvf9k-RIQJ-eD5C3k31B9ByLnd4xQ6hM_oi1lk7-VIbubPEAHXzShkhCi-lXDR2bNMQC7zSu1lFnheVULs7nlMlKXqZZUrHLQlG3xizIWzOfhhgVwDNqFWk4qITlN1V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88" y="-125139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/>
          <p:cNvCxnSpPr/>
          <p:nvPr userDrawn="1"/>
        </p:nvCxnSpPr>
        <p:spPr>
          <a:xfrm>
            <a:off x="9706701" y="0"/>
            <a:ext cx="9625" cy="862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EC475B-EDBD-4C4C-8D0D-A8DC80A624A6}"/>
              </a:ext>
            </a:extLst>
          </p:cNvPr>
          <p:cNvSpPr/>
          <p:nvPr userDrawn="1"/>
        </p:nvSpPr>
        <p:spPr>
          <a:xfrm>
            <a:off x="0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0" dirty="0">
                <a:latin typeface="Arial Nova Light" panose="020B0304020202020204" pitchFamily="34" charset="0"/>
              </a:rPr>
              <a:t>May 28,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0788A-8A0E-4DAA-8236-9F21CC09E794}"/>
              </a:ext>
            </a:extLst>
          </p:cNvPr>
          <p:cNvSpPr/>
          <p:nvPr userDrawn="1"/>
        </p:nvSpPr>
        <p:spPr>
          <a:xfrm>
            <a:off x="8299621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DBD60A-C1EA-453C-97F5-1B5F90AB3530}"/>
              </a:ext>
            </a:extLst>
          </p:cNvPr>
          <p:cNvSpPr/>
          <p:nvPr userDrawn="1"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Project</a:t>
            </a:r>
            <a:r>
              <a:rPr lang="fr-FR" sz="2000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 </a:t>
            </a:r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TOLOSAT</a:t>
            </a:r>
            <a:endParaRPr lang="en-US" sz="2000" b="1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cxnSp>
        <p:nvCxnSpPr>
          <p:cNvPr id="7" name="Connecteur droit 3">
            <a:extLst>
              <a:ext uri="{FF2B5EF4-FFF2-40B4-BE49-F238E27FC236}">
                <a16:creationId xmlns:a16="http://schemas.microsoft.com/office/drawing/2014/main" id="{FCFF58C4-A598-4224-9EC6-0295B6008BCB}"/>
              </a:ext>
            </a:extLst>
          </p:cNvPr>
          <p:cNvCxnSpPr/>
          <p:nvPr userDrawn="1"/>
        </p:nvCxnSpPr>
        <p:spPr>
          <a:xfrm>
            <a:off x="9706701" y="0"/>
            <a:ext cx="9625" cy="862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5" descr="Une image contenant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5810D1B8-2E79-4DB9-BD0E-78780264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0" y="-55484"/>
            <a:ext cx="971965" cy="917535"/>
          </a:xfrm>
          <a:prstGeom prst="rect">
            <a:avLst/>
          </a:prstGeom>
        </p:spPr>
      </p:pic>
      <p:pic>
        <p:nvPicPr>
          <p:cNvPr id="9" name="Image 6">
            <a:extLst>
              <a:ext uri="{FF2B5EF4-FFF2-40B4-BE49-F238E27FC236}">
                <a16:creationId xmlns:a16="http://schemas.microsoft.com/office/drawing/2014/main" id="{83B82C0E-B6C7-4C6E-B223-5CC0F5F6DC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50" y="-55484"/>
            <a:ext cx="917535" cy="917535"/>
          </a:xfrm>
          <a:prstGeom prst="rect">
            <a:avLst/>
          </a:prstGeom>
        </p:spPr>
      </p:pic>
      <p:pic>
        <p:nvPicPr>
          <p:cNvPr id="10" name="Picture 2" descr="https://lh5.googleusercontent.com/LR7EV68FnLlpvf9k-RIQJ-eD5C3k31B9ByLnd4xQ6hM_oi1lk7-VIbubPEAHXzShkhCi-lXDR2bNMQC7zSu1lFnheVULs7nlMlKXqZZUrHLQlG3xizIWzOfhhgVwDNqFWk4qITlN1V4">
            <a:extLst>
              <a:ext uri="{FF2B5EF4-FFF2-40B4-BE49-F238E27FC236}">
                <a16:creationId xmlns:a16="http://schemas.microsoft.com/office/drawing/2014/main" id="{02B70FDC-8AD9-4091-8B5D-35CD5BC4D4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88" y="-125139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1EB98F-2D25-4B23-94F1-DBEAEB3C50B4}"/>
              </a:ext>
            </a:extLst>
          </p:cNvPr>
          <p:cNvSpPr/>
          <p:nvPr userDrawn="1"/>
        </p:nvSpPr>
        <p:spPr>
          <a:xfrm>
            <a:off x="0" y="3785777"/>
            <a:ext cx="3892378" cy="72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B1C2A-0B37-48F7-93CC-1845CDE084B6}"/>
              </a:ext>
            </a:extLst>
          </p:cNvPr>
          <p:cNvSpPr/>
          <p:nvPr userDrawn="1"/>
        </p:nvSpPr>
        <p:spPr>
          <a:xfrm>
            <a:off x="8299621" y="3785776"/>
            <a:ext cx="3892378" cy="3072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AAE53A-D90F-4BCD-B5D7-2E7645A1C72B}"/>
              </a:ext>
            </a:extLst>
          </p:cNvPr>
          <p:cNvSpPr/>
          <p:nvPr userDrawn="1"/>
        </p:nvSpPr>
        <p:spPr>
          <a:xfrm>
            <a:off x="2549769" y="3785777"/>
            <a:ext cx="5749851" cy="72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ADE96B6-0CBF-4C68-9ADE-E931446ED2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1992" y="3924978"/>
            <a:ext cx="5282346" cy="53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 dirty="0"/>
              <a:t>Subsystem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27BC52A-A673-4CD7-94C2-6EAD2F63B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65578" y="4802113"/>
            <a:ext cx="2582178" cy="12959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Person 1</a:t>
            </a:r>
          </a:p>
          <a:p>
            <a:pPr lvl="0"/>
            <a:r>
              <a:rPr lang="fr-FR" dirty="0"/>
              <a:t>Person 2</a:t>
            </a:r>
          </a:p>
          <a:p>
            <a:pPr lvl="0"/>
            <a:r>
              <a:rPr lang="fr-FR" dirty="0"/>
              <a:t>Person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2AEA4-B779-4F09-B410-8E4D2A4A00E6}"/>
              </a:ext>
            </a:extLst>
          </p:cNvPr>
          <p:cNvSpPr/>
          <p:nvPr userDrawn="1"/>
        </p:nvSpPr>
        <p:spPr>
          <a:xfrm>
            <a:off x="-2" y="4511444"/>
            <a:ext cx="8299621" cy="23465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829B9-3F3C-453E-B273-0E126F299A6F}"/>
              </a:ext>
            </a:extLst>
          </p:cNvPr>
          <p:cNvSpPr txBox="1"/>
          <p:nvPr userDrawn="1"/>
        </p:nvSpPr>
        <p:spPr>
          <a:xfrm>
            <a:off x="8677718" y="3963945"/>
            <a:ext cx="277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presented</a:t>
            </a:r>
            <a:r>
              <a:rPr lang="fr-FR" dirty="0">
                <a:solidFill>
                  <a:schemeClr val="bg1"/>
                </a:solidFill>
              </a:rPr>
              <a:t> by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5E511775-574D-4BF9-B492-279C2DC4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922" y="6401420"/>
            <a:ext cx="122273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fld id="{9E937E72-11F5-44A2-9DC0-74EEC05A6D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EC1CB-5531-46BE-9291-824B06FCB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9238" y="4873884"/>
            <a:ext cx="6515100" cy="1658086"/>
          </a:xfrm>
          <a:prstGeom prst="rect">
            <a:avLst/>
          </a:prstGeom>
        </p:spPr>
        <p:txBody>
          <a:bodyPr/>
          <a:lstStyle>
            <a:lvl1pPr marL="571500" indent="-571500">
              <a:buAutoNum type="romanUcPeriod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Part I</a:t>
            </a:r>
          </a:p>
          <a:p>
            <a:pPr lvl="0"/>
            <a:r>
              <a:rPr lang="fr-FR" dirty="0"/>
              <a:t>Part II</a:t>
            </a:r>
          </a:p>
          <a:p>
            <a:pPr lvl="0"/>
            <a:r>
              <a:rPr lang="fr-FR" dirty="0"/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45770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B037AB-4A66-4EAE-9FB1-662CC52AC4BA}"/>
              </a:ext>
            </a:extLst>
          </p:cNvPr>
          <p:cNvSpPr/>
          <p:nvPr userDrawn="1"/>
        </p:nvSpPr>
        <p:spPr>
          <a:xfrm>
            <a:off x="0" y="6309966"/>
            <a:ext cx="12192000" cy="548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C51E171-9D69-4EF7-A7CD-795196410CBC}"/>
              </a:ext>
            </a:extLst>
          </p:cNvPr>
          <p:cNvGrpSpPr/>
          <p:nvPr userDrawn="1"/>
        </p:nvGrpSpPr>
        <p:grpSpPr>
          <a:xfrm>
            <a:off x="9615638" y="-2664"/>
            <a:ext cx="2388623" cy="1231958"/>
            <a:chOff x="8967390" y="-2664"/>
            <a:chExt cx="3224610" cy="1231958"/>
          </a:xfrm>
        </p:grpSpPr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31941D54-8960-4DF0-8480-5AD1E0A4A8B3}"/>
                </a:ext>
              </a:extLst>
            </p:cNvPr>
            <p:cNvSpPr/>
            <p:nvPr userDrawn="1"/>
          </p:nvSpPr>
          <p:spPr>
            <a:xfrm>
              <a:off x="9355948" y="-2664"/>
              <a:ext cx="2836052" cy="882257"/>
            </a:xfrm>
            <a:prstGeom prst="parallelogram">
              <a:avLst>
                <a:gd name="adj" fmla="val 80306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7E7E7C8A-8E48-48D0-AE1B-6538791686C6}"/>
                </a:ext>
              </a:extLst>
            </p:cNvPr>
            <p:cNvSpPr/>
            <p:nvPr userDrawn="1"/>
          </p:nvSpPr>
          <p:spPr>
            <a:xfrm>
              <a:off x="8967390" y="873710"/>
              <a:ext cx="2260953" cy="355584"/>
            </a:xfrm>
            <a:prstGeom prst="parallelogram">
              <a:avLst>
                <a:gd name="adj" fmla="val 80306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700" dirty="0">
                  <a:solidFill>
                    <a:srgbClr val="C00000"/>
                  </a:solidFill>
                  <a:latin typeface="Arial Nova" panose="020B0504020202020204" pitchFamily="34" charset="0"/>
                </a:rPr>
                <a:t>TOLOSAT</a:t>
              </a:r>
              <a:endParaRPr lang="en-US" sz="1700" dirty="0">
                <a:solidFill>
                  <a:srgbClr val="C00000"/>
                </a:solidFill>
                <a:latin typeface="Arial Nova" panose="020B0504020202020204" pitchFamily="34" charset="0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E4F59EC-0E6A-4643-93CA-F87449FAC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838F80-0A19-44AD-BA2C-E69868960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28" y="148790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DAA401-826A-4C5F-AD43-1F0AB89B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922" y="6401420"/>
            <a:ext cx="122273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fld id="{9E937E72-11F5-44A2-9DC0-74EEC05A6D2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2" descr="https://lh5.googleusercontent.com/DGltPXPb6ksRUWc8_-lXybtQmKntXr52mhVrwSyah73KY6mHdpky6A96vfpWEf4xp2DjNsbpCIlzhzglFYA-Cfa6w6ceKWXRKCMlwZAVei45pehQz_Itflyirn_POMoBD4cMkJupGAV4Byul1w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2" t="43661" r="25736" b="38899"/>
          <a:stretch/>
        </p:blipFill>
        <p:spPr bwMode="auto">
          <a:xfrm>
            <a:off x="8330304" y="6367101"/>
            <a:ext cx="399211" cy="5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DGltPXPb6ksRUWc8_-lXybtQmKntXr52mhVrwSyah73KY6mHdpky6A96vfpWEf4xp2DjNsbpCIlzhzglFYA-Cfa6w6ceKWXRKCMlwZAVei45pehQz_Itflyirn_POMoBD4cMkJupGAV4Byul1w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t="6407" r="64756" b="58326"/>
          <a:stretch/>
        </p:blipFill>
        <p:spPr bwMode="auto">
          <a:xfrm rot="172654">
            <a:off x="11220632" y="214175"/>
            <a:ext cx="940563" cy="125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5.googleusercontent.com/LR7EV68FnLlpvf9k-RIQJ-eD5C3k31B9ByLnd4xQ6hM_oi1lk7-VIbubPEAHXzShkhCi-lXDR2bNMQC7zSu1lFnheVULs7nlMlKXqZZUrHLQlG3xizIWzOfhhgVwDNqFWk4qITlN1V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628" y="-107372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34C08-6863-43DA-81DA-CE025CBC0EF5}"/>
              </a:ext>
            </a:extLst>
          </p:cNvPr>
          <p:cNvSpPr txBox="1"/>
          <p:nvPr userDrawn="1"/>
        </p:nvSpPr>
        <p:spPr>
          <a:xfrm>
            <a:off x="5764669" y="6401420"/>
            <a:ext cx="259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err="1">
                <a:solidFill>
                  <a:schemeClr val="bg1"/>
                </a:solidFill>
              </a:rPr>
              <a:t>Feasibility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Review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10F14-F1A4-424B-A74D-99054EE9C283}"/>
              </a:ext>
            </a:extLst>
          </p:cNvPr>
          <p:cNvSpPr txBox="1"/>
          <p:nvPr userDrawn="1"/>
        </p:nvSpPr>
        <p:spPr>
          <a:xfrm>
            <a:off x="989917" y="6438290"/>
            <a:ext cx="277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May 28, 2019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E27046D-6B0E-4243-A87C-9635689BE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529" y="5963453"/>
            <a:ext cx="5451475" cy="325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 dirty="0"/>
              <a:t>II. </a:t>
            </a:r>
            <a:r>
              <a:rPr lang="fr-FR" dirty="0" err="1"/>
              <a:t>Some</a:t>
            </a:r>
            <a:r>
              <a:rPr lang="fr-FR" dirty="0"/>
              <a:t> part in the </a:t>
            </a:r>
            <a:r>
              <a:rPr lang="fr-FR" dirty="0" err="1"/>
              <a:t>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7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67BAF-275A-4E31-952C-96233F60E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BFDC94-E1C9-44BD-A062-CBF6FF2AB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2EB100-FF5E-414A-BCC2-63D9BEA96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0C2D-6A6E-4656-95D8-619D6895A927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C71F19-D1E4-4C6A-A0DE-0DA08314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7E15BF-4EA2-4313-8CF5-56DC126B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A81CC-87A2-429F-A9D2-5037D48873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94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DF4F67-922B-4D90-BC71-B6D1D0D0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70C2D-6A6E-4656-95D8-619D6895A927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200F42-5DCD-4D48-9B44-847508C1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708BB7-7D5F-485A-B0C7-89FFC5C9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A81CC-87A2-429F-A9D2-5037D48873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28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7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5.png"/><Relationship Id="rId7" Type="http://schemas.openxmlformats.org/officeDocument/2006/relationships/image" Target="../media/image1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gi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66EFD-576F-4460-8227-94B3F2D90D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Gravimetry</a:t>
            </a:r>
            <a:r>
              <a:rPr lang="fr-FR" dirty="0"/>
              <a:t> Mission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2EC0C9-12FF-466E-995F-91ECDE5343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Javier Navarro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A61248-4208-4526-9C48-B2E6EBE144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Picture 2" descr="RÃ©sultat de recherche d'images pour &quot;tryphon tournesol&quot;">
            <a:extLst>
              <a:ext uri="{FF2B5EF4-FFF2-40B4-BE49-F238E27FC236}">
                <a16:creationId xmlns:a16="http://schemas.microsoft.com/office/drawing/2014/main" id="{62B7DCC3-6CA3-4370-9370-F4F23F4A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1078006"/>
            <a:ext cx="216217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63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mission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Mission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1CE7462-D0A2-47D0-A65B-472C602EDE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8318" y="1764824"/>
          <a:ext cx="7467600" cy="58674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3011282810"/>
                    </a:ext>
                  </a:extLst>
                </a:gridCol>
                <a:gridCol w="6515100">
                  <a:extLst>
                    <a:ext uri="{9D8B030D-6E8A-4147-A177-3AD203B41FA5}">
                      <a16:colId xmlns:a16="http://schemas.microsoft.com/office/drawing/2014/main" val="5102111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s-ES" b="1" dirty="0">
                          <a:effectLst/>
                        </a:rPr>
                        <a:t>MIS-005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The mission shall measure time variable gravity field derived from GNSS tracking with at least 1200 km of accuracy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290555"/>
                  </a:ext>
                </a:extLst>
              </a:tr>
            </a:tbl>
          </a:graphicData>
        </a:graphic>
      </p:graphicFrame>
      <p:pic>
        <p:nvPicPr>
          <p:cNvPr id="3074" name="Picture 2" descr="Resultado de imagen de swarm mission gps receiver">
            <a:extLst>
              <a:ext uri="{FF2B5EF4-FFF2-40B4-BE49-F238E27FC236}">
                <a16:creationId xmlns:a16="http://schemas.microsoft.com/office/drawing/2014/main" id="{DDBCFAFF-FFD8-41B8-B8D2-EA7FEF172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18" y="2845849"/>
            <a:ext cx="5173752" cy="29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24">
            <a:extLst>
              <a:ext uri="{FF2B5EF4-FFF2-40B4-BE49-F238E27FC236}">
                <a16:creationId xmlns:a16="http://schemas.microsoft.com/office/drawing/2014/main" id="{58DB9763-0BB4-4BBB-BD13-63011E091E75}"/>
              </a:ext>
            </a:extLst>
          </p:cNvPr>
          <p:cNvSpPr txBox="1"/>
          <p:nvPr/>
        </p:nvSpPr>
        <p:spPr>
          <a:xfrm>
            <a:off x="7355911" y="2928242"/>
            <a:ext cx="4096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going</a:t>
            </a:r>
            <a:r>
              <a:rPr lang="fr-FR" dirty="0"/>
              <a:t> to use the « </a:t>
            </a:r>
            <a:r>
              <a:rPr lang="fr-FR" dirty="0" err="1"/>
              <a:t>acceleration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 »</a:t>
            </a:r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Our 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achieve</a:t>
            </a:r>
            <a:r>
              <a:rPr lang="fr-FR" dirty="0"/>
              <a:t> at least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SWARM mission,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not </a:t>
            </a:r>
            <a:r>
              <a:rPr lang="fr-FR" dirty="0" err="1"/>
              <a:t>adapted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purpose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24871E-48E0-4272-AA71-FE4F259B3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E86F8-5387-4BB2-BA62-9E26EF797F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38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mission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Mission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4F56068-B00E-4B12-9CCD-2F8426CC95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8318" y="1879124"/>
          <a:ext cx="7467600" cy="31242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663586696"/>
                    </a:ext>
                  </a:extLst>
                </a:gridCol>
                <a:gridCol w="6515100">
                  <a:extLst>
                    <a:ext uri="{9D8B030D-6E8A-4147-A177-3AD203B41FA5}">
                      <a16:colId xmlns:a16="http://schemas.microsoft.com/office/drawing/2014/main" val="283617403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s-ES" b="1" dirty="0">
                          <a:effectLst/>
                        </a:rPr>
                        <a:t>MIS-010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The mission shall use Galileo signals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371873"/>
                  </a:ext>
                </a:extLst>
              </a:tr>
            </a:tbl>
          </a:graphicData>
        </a:graphic>
      </p:graphicFrame>
      <p:pic>
        <p:nvPicPr>
          <p:cNvPr id="4098" name="Picture 2" descr="Resultado de imagen de galileo gnss">
            <a:extLst>
              <a:ext uri="{FF2B5EF4-FFF2-40B4-BE49-F238E27FC236}">
                <a16:creationId xmlns:a16="http://schemas.microsoft.com/office/drawing/2014/main" id="{19024787-CAAF-4AF2-BADF-7655F429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78" y="2968416"/>
            <a:ext cx="2593172" cy="260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24">
            <a:extLst>
              <a:ext uri="{FF2B5EF4-FFF2-40B4-BE49-F238E27FC236}">
                <a16:creationId xmlns:a16="http://schemas.microsoft.com/office/drawing/2014/main" id="{73A6E5EA-C1EC-458D-AB1A-CA6009B67F4A}"/>
              </a:ext>
            </a:extLst>
          </p:cNvPr>
          <p:cNvSpPr txBox="1"/>
          <p:nvPr/>
        </p:nvSpPr>
        <p:spPr>
          <a:xfrm>
            <a:off x="4837804" y="2968416"/>
            <a:ext cx="4568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conclude</a:t>
            </a:r>
            <a:r>
              <a:rPr lang="fr-FR" dirty="0"/>
              <a:t> about Galileo impact on POD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In </a:t>
            </a:r>
            <a:r>
              <a:rPr lang="fr-FR" dirty="0" err="1"/>
              <a:t>order</a:t>
            </a:r>
            <a:r>
              <a:rPr lang="fr-FR" dirty="0"/>
              <a:t> to test new COTS </a:t>
            </a:r>
            <a:r>
              <a:rPr lang="fr-FR" dirty="0" err="1"/>
              <a:t>functionalities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C19AE4E-795B-45DE-B5AF-CD15E0BDF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145F2-8F2F-4138-8BBF-800162CA8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30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mission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Mission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51572E2-8AEF-43DA-9CF9-86F2A5E27F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8318" y="1921034"/>
          <a:ext cx="7467600" cy="31242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2648482005"/>
                    </a:ext>
                  </a:extLst>
                </a:gridCol>
                <a:gridCol w="6515100">
                  <a:extLst>
                    <a:ext uri="{9D8B030D-6E8A-4147-A177-3AD203B41FA5}">
                      <a16:colId xmlns:a16="http://schemas.microsoft.com/office/drawing/2014/main" val="36076852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s-ES" b="1" dirty="0">
                          <a:effectLst/>
                        </a:rPr>
                        <a:t>MIS-025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The orbit shall be below 600 km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56759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530A5BBE-244E-4374-97D2-EE0FE75A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54" y="2429499"/>
            <a:ext cx="6105525" cy="403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24">
                <a:extLst>
                  <a:ext uri="{FF2B5EF4-FFF2-40B4-BE49-F238E27FC236}">
                    <a16:creationId xmlns:a16="http://schemas.microsoft.com/office/drawing/2014/main" id="{001453B5-D562-4B6B-A854-A052A067BCAC}"/>
                  </a:ext>
                </a:extLst>
              </p:cNvPr>
              <p:cNvSpPr txBox="1"/>
              <p:nvPr/>
            </p:nvSpPr>
            <p:spPr>
              <a:xfrm>
                <a:off x="6589679" y="2594529"/>
                <a:ext cx="5118167" cy="3468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 err="1"/>
                  <a:t>Gravitational</a:t>
                </a:r>
                <a:r>
                  <a:rPr lang="fr-FR" dirty="0"/>
                  <a:t> force </a:t>
                </a:r>
                <a:r>
                  <a:rPr lang="fr-FR" dirty="0" err="1"/>
                  <a:t>decreases</a:t>
                </a:r>
                <a:r>
                  <a:rPr lang="fr-FR" dirty="0"/>
                  <a:t>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when</a:t>
                </a:r>
                <a:r>
                  <a:rPr lang="fr-FR" dirty="0"/>
                  <a:t> th </a:t>
                </a:r>
                <a:r>
                  <a:rPr lang="fr-FR" dirty="0" err="1"/>
                  <a:t>orbit</a:t>
                </a:r>
                <a:r>
                  <a:rPr lang="fr-FR" dirty="0"/>
                  <a:t> altitude </a:t>
                </a:r>
                <a:r>
                  <a:rPr lang="fr-FR" dirty="0" err="1"/>
                  <a:t>increases</a:t>
                </a:r>
                <a:r>
                  <a:rPr lang="fr-FR" dirty="0"/>
                  <a:t>. </a:t>
                </a:r>
                <a:r>
                  <a:rPr lang="fr-FR" dirty="0" err="1"/>
                  <a:t>Accelerations</a:t>
                </a:r>
                <a:r>
                  <a:rPr lang="fr-FR" dirty="0"/>
                  <a:t> </a:t>
                </a:r>
                <a:r>
                  <a:rPr lang="fr-FR" dirty="0" err="1"/>
                  <a:t>related</a:t>
                </a:r>
                <a:r>
                  <a:rPr lang="fr-FR" dirty="0"/>
                  <a:t> to the </a:t>
                </a:r>
                <a:r>
                  <a:rPr lang="fr-FR" dirty="0" err="1"/>
                  <a:t>gravity</a:t>
                </a:r>
                <a:r>
                  <a:rPr lang="fr-FR" dirty="0"/>
                  <a:t> </a:t>
                </a:r>
                <a:r>
                  <a:rPr lang="fr-FR" dirty="0" err="1"/>
                  <a:t>field´s</a:t>
                </a:r>
                <a:r>
                  <a:rPr lang="fr-FR" dirty="0"/>
                  <a:t> variations </a:t>
                </a:r>
                <a:r>
                  <a:rPr lang="fr-FR" dirty="0" err="1"/>
                  <a:t>become</a:t>
                </a:r>
                <a:r>
                  <a:rPr lang="fr-FR" dirty="0"/>
                  <a:t> </a:t>
                </a:r>
                <a:r>
                  <a:rPr lang="fr-FR" dirty="0" err="1"/>
                  <a:t>less</a:t>
                </a:r>
                <a:r>
                  <a:rPr lang="fr-FR" dirty="0"/>
                  <a:t> </a:t>
                </a:r>
                <a:r>
                  <a:rPr lang="fr-FR" dirty="0" err="1"/>
                  <a:t>strong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 err="1"/>
                  <a:t>Other</a:t>
                </a:r>
                <a:r>
                  <a:rPr lang="fr-FR" dirty="0"/>
                  <a:t> missions for </a:t>
                </a:r>
                <a:r>
                  <a:rPr lang="fr-FR" dirty="0" err="1"/>
                  <a:t>gravimetry</a:t>
                </a:r>
                <a:r>
                  <a:rPr lang="fr-FR" dirty="0"/>
                  <a:t> at 300 km, 400 km and 500 km.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SWARM mission at 500 km, in </a:t>
                </a:r>
                <a:r>
                  <a:rPr lang="fr-FR" dirty="0" err="1"/>
                  <a:t>order</a:t>
                </a:r>
                <a:r>
                  <a:rPr lang="fr-FR" dirty="0"/>
                  <a:t> to </a:t>
                </a:r>
                <a:r>
                  <a:rPr lang="fr-FR" dirty="0" err="1"/>
                  <a:t>accomplish</a:t>
                </a:r>
                <a:r>
                  <a:rPr lang="fr-FR" dirty="0"/>
                  <a:t> MIS-005 </a:t>
                </a:r>
                <a:r>
                  <a:rPr lang="fr-FR" dirty="0" err="1"/>
                  <a:t>requirement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should</a:t>
                </a:r>
                <a:r>
                  <a:rPr lang="fr-FR" dirty="0"/>
                  <a:t> respect MIS-025 </a:t>
                </a:r>
                <a:r>
                  <a:rPr lang="fr-FR" dirty="0" err="1"/>
                  <a:t>requirement</a:t>
                </a: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s-ES" sz="1600" dirty="0"/>
              </a:p>
            </p:txBody>
          </p:sp>
        </mc:Choice>
        <mc:Fallback xmlns="">
          <p:sp>
            <p:nvSpPr>
              <p:cNvPr id="7" name="ZoneTexte 24">
                <a:extLst>
                  <a:ext uri="{FF2B5EF4-FFF2-40B4-BE49-F238E27FC236}">
                    <a16:creationId xmlns:a16="http://schemas.microsoft.com/office/drawing/2014/main" id="{001453B5-D562-4B6B-A854-A052A067B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679" y="2594529"/>
                <a:ext cx="5118167" cy="3468898"/>
              </a:xfrm>
              <a:prstGeom prst="rect">
                <a:avLst/>
              </a:prstGeom>
              <a:blipFill>
                <a:blip r:embed="rId3"/>
                <a:stretch>
                  <a:fillRect l="-833" r="-5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4">
            <a:extLst>
              <a:ext uri="{FF2B5EF4-FFF2-40B4-BE49-F238E27FC236}">
                <a16:creationId xmlns:a16="http://schemas.microsoft.com/office/drawing/2014/main" id="{E1CD9CF5-9A6D-4EE7-82EB-652BA83DC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0D1A88-FB58-4FDA-9802-70C8CF37E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28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r>
              <a:rPr lang="fr-FR" sz="4000" dirty="0">
                <a:latin typeface="Bahnschrift SemiBold Condensed" panose="020B0502040204020203" pitchFamily="34" charset="0"/>
              </a:rPr>
              <a:t> 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66F79-7D82-4A86-BCA2-68ECBDFEE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17A85-8511-4E4F-BE1B-34908B960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0086A-3B72-409B-963C-B41FCDDC3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03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CU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F7E8FC9-07C3-4386-84F5-DC2CDF9801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18438" y="1751316"/>
          <a:ext cx="8843327" cy="4381000"/>
        </p:xfrm>
        <a:graphic>
          <a:graphicData uri="http://schemas.openxmlformats.org/drawingml/2006/table">
            <a:tbl>
              <a:tblPr/>
              <a:tblGrid>
                <a:gridCol w="1322839">
                  <a:extLst>
                    <a:ext uri="{9D8B030D-6E8A-4147-A177-3AD203B41FA5}">
                      <a16:colId xmlns:a16="http://schemas.microsoft.com/office/drawing/2014/main" val="940938919"/>
                    </a:ext>
                  </a:extLst>
                </a:gridCol>
                <a:gridCol w="7520488">
                  <a:extLst>
                    <a:ext uri="{9D8B030D-6E8A-4147-A177-3AD203B41FA5}">
                      <a16:colId xmlns:a16="http://schemas.microsoft.com/office/drawing/2014/main" val="878653239"/>
                    </a:ext>
                  </a:extLst>
                </a:gridCol>
              </a:tblGrid>
              <a:tr h="307595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dirty="0" err="1">
                          <a:effectLst/>
                        </a:rPr>
                        <a:t>Identifier</a:t>
                      </a:r>
                      <a:endParaRPr lang="es-ES" sz="1800" dirty="0">
                        <a:effectLst/>
                      </a:endParaRP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dirty="0" err="1">
                          <a:effectLst/>
                        </a:rPr>
                        <a:t>Requirement</a:t>
                      </a:r>
                      <a:endParaRPr lang="es-ES" sz="1800" dirty="0">
                        <a:effectLst/>
                      </a:endParaRP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015860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>
                          <a:effectLst/>
                        </a:rPr>
                        <a:t>PAY-GRA-010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GNSS receiver shall track more than 8 GNSS satellites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51960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>
                          <a:effectLst/>
                        </a:rPr>
                        <a:t>PAY-GRA-020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GNSS receiver position acquisition frequency shall be at least 5 Hz 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266924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>
                          <a:effectLst/>
                        </a:rPr>
                        <a:t>PAY-GRA-030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antenna linked to GNSS receiver shall be zenith oriented with a minimal accuracy of 54º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269641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>
                          <a:effectLst/>
                        </a:rPr>
                        <a:t>PAY-GRA-040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gravimetry payload must be adapted to PPP data processing inside the CubeSat and post-processing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966348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>
                          <a:effectLst/>
                        </a:rPr>
                        <a:t>PAY-GRA-050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gravimetry payload exit file can either be a raw binary format or a .pos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872956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PAY-GRA-060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GNSS receiver shall allow multi-frequency GNSS signal acquisition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078226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PAY-GRA-070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gravimetry payload shall produce enough data to generate 3 geoid models during the mission life time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8697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89A7CED-DFD5-4E88-A3A1-4562D4C02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3F0F8-C8D0-4582-A10A-6BE238885D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D433D-8DAD-4A49-B5AC-A80156F7E2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49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CU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6" name="ZoneTexte 24">
            <a:extLst>
              <a:ext uri="{FF2B5EF4-FFF2-40B4-BE49-F238E27FC236}">
                <a16:creationId xmlns:a16="http://schemas.microsoft.com/office/drawing/2014/main" id="{5A277886-FAE7-4BBD-BB42-ECB7427F3D4C}"/>
              </a:ext>
            </a:extLst>
          </p:cNvPr>
          <p:cNvSpPr txBox="1"/>
          <p:nvPr/>
        </p:nvSpPr>
        <p:spPr>
          <a:xfrm>
            <a:off x="1145809" y="1854787"/>
            <a:ext cx="10018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600" dirty="0"/>
              <a:t>INSA 4th </a:t>
            </a:r>
            <a:r>
              <a:rPr lang="es-ES" sz="1600" dirty="0" err="1"/>
              <a:t>year</a:t>
            </a:r>
            <a:r>
              <a:rPr lang="es-ES" sz="1600" dirty="0"/>
              <a:t> </a:t>
            </a:r>
            <a:r>
              <a:rPr lang="es-ES" sz="1600" dirty="0" err="1"/>
              <a:t>project</a:t>
            </a:r>
            <a:r>
              <a:rPr lang="es-ES" sz="1600" dirty="0"/>
              <a:t> : </a:t>
            </a:r>
            <a:r>
              <a:rPr lang="es-ES" sz="1600" dirty="0" err="1"/>
              <a:t>build</a:t>
            </a:r>
            <a:r>
              <a:rPr lang="es-ES" sz="1600" dirty="0"/>
              <a:t> a </a:t>
            </a:r>
            <a:r>
              <a:rPr lang="es-ES" sz="1600" dirty="0" err="1"/>
              <a:t>system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study</a:t>
            </a:r>
            <a:r>
              <a:rPr lang="es-ES" sz="1600" dirty="0"/>
              <a:t> precise </a:t>
            </a:r>
            <a:r>
              <a:rPr lang="es-ES" sz="1600" dirty="0" err="1"/>
              <a:t>geolocalisation</a:t>
            </a:r>
            <a:r>
              <a:rPr lang="es-ES" sz="1600" dirty="0"/>
              <a:t> and </a:t>
            </a:r>
            <a:r>
              <a:rPr lang="es-ES" sz="1600" dirty="0" err="1"/>
              <a:t>conclude</a:t>
            </a:r>
            <a:r>
              <a:rPr lang="es-ES" sz="1600" dirty="0"/>
              <a:t> </a:t>
            </a:r>
            <a:r>
              <a:rPr lang="es-ES" sz="1600" dirty="0" err="1"/>
              <a:t>about</a:t>
            </a:r>
            <a:r>
              <a:rPr lang="es-ES" sz="1600" dirty="0"/>
              <a:t> </a:t>
            </a:r>
            <a:r>
              <a:rPr lang="es-ES" sz="1600" dirty="0" err="1"/>
              <a:t>possible</a:t>
            </a:r>
            <a:r>
              <a:rPr lang="es-ES" sz="1600" dirty="0"/>
              <a:t> </a:t>
            </a:r>
            <a:r>
              <a:rPr lang="es-ES" sz="1600" dirty="0" err="1"/>
              <a:t>applications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a </a:t>
            </a:r>
            <a:r>
              <a:rPr lang="es-ES" sz="1600" dirty="0" err="1"/>
              <a:t>CubeSat</a:t>
            </a:r>
            <a:r>
              <a:rPr lang="es-ES" sz="1600" dirty="0"/>
              <a:t> (</a:t>
            </a:r>
            <a:r>
              <a:rPr lang="es-ES" sz="1600" dirty="0" err="1"/>
              <a:t>prototype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Tolosat</a:t>
            </a:r>
            <a:r>
              <a:rPr lang="es-ES" sz="1600" dirty="0"/>
              <a:t> </a:t>
            </a:r>
            <a:r>
              <a:rPr lang="es-ES" sz="1600" dirty="0" err="1"/>
              <a:t>gravimetry</a:t>
            </a:r>
            <a:r>
              <a:rPr lang="es-ES" sz="1600" dirty="0"/>
              <a:t> </a:t>
            </a:r>
            <a:r>
              <a:rPr lang="es-ES" sz="1600" dirty="0" err="1"/>
              <a:t>payload</a:t>
            </a:r>
            <a:r>
              <a:rPr lang="es-ES" sz="1600" dirty="0"/>
              <a:t>)</a:t>
            </a:r>
            <a:endParaRPr lang="fr-FR" sz="1600" dirty="0"/>
          </a:p>
        </p:txBody>
      </p:sp>
      <p:pic>
        <p:nvPicPr>
          <p:cNvPr id="2050" name="Picture 2" descr="https://lh4.googleusercontent.com/C73XjlI2eWaMT6i1TdFs-t4lDAbXY9q-eNTF5wa38c49Yg5N3r4sVVzVEmKoReXfcOONjE46YSZOzrs80WBH4K2U3_zGGeKsJve8rqQXTzgq4W0owDypI8F9gDiYko3H-YBJQ7RQ">
            <a:extLst>
              <a:ext uri="{FF2B5EF4-FFF2-40B4-BE49-F238E27FC236}">
                <a16:creationId xmlns:a16="http://schemas.microsoft.com/office/drawing/2014/main" id="{8757FC6D-C810-48CB-B9CC-EB47709D9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7" y="3429000"/>
            <a:ext cx="168592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precise point positioning">
            <a:extLst>
              <a:ext uri="{FF2B5EF4-FFF2-40B4-BE49-F238E27FC236}">
                <a16:creationId xmlns:a16="http://schemas.microsoft.com/office/drawing/2014/main" id="{58F16954-689D-433C-96E8-E998D5F4C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18" y="2950471"/>
            <a:ext cx="4690171" cy="35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24">
            <a:extLst>
              <a:ext uri="{FF2B5EF4-FFF2-40B4-BE49-F238E27FC236}">
                <a16:creationId xmlns:a16="http://schemas.microsoft.com/office/drawing/2014/main" id="{7D1E7968-DCE6-4564-BE04-902668E1D409}"/>
              </a:ext>
            </a:extLst>
          </p:cNvPr>
          <p:cNvSpPr txBox="1"/>
          <p:nvPr/>
        </p:nvSpPr>
        <p:spPr>
          <a:xfrm>
            <a:off x="3092152" y="2781194"/>
            <a:ext cx="300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Precise Point </a:t>
            </a:r>
            <a:r>
              <a:rPr lang="es-ES" sz="1600" b="1" dirty="0" err="1"/>
              <a:t>Positioning</a:t>
            </a:r>
            <a:r>
              <a:rPr lang="es-ES" sz="1600" b="1" dirty="0"/>
              <a:t> (PPP)</a:t>
            </a:r>
          </a:p>
        </p:txBody>
      </p:sp>
      <p:pic>
        <p:nvPicPr>
          <p:cNvPr id="2054" name="Picture 6" descr="Resultado de imagen de rtk">
            <a:extLst>
              <a:ext uri="{FF2B5EF4-FFF2-40B4-BE49-F238E27FC236}">
                <a16:creationId xmlns:a16="http://schemas.microsoft.com/office/drawing/2014/main" id="{F5C20B5A-C08F-4ABF-AC3A-9159CC74F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764" y="3442784"/>
            <a:ext cx="4764573" cy="272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24">
            <a:extLst>
              <a:ext uri="{FF2B5EF4-FFF2-40B4-BE49-F238E27FC236}">
                <a16:creationId xmlns:a16="http://schemas.microsoft.com/office/drawing/2014/main" id="{12B6F0C7-959F-4404-8223-6FE9E1023DB1}"/>
              </a:ext>
            </a:extLst>
          </p:cNvPr>
          <p:cNvSpPr txBox="1"/>
          <p:nvPr/>
        </p:nvSpPr>
        <p:spPr>
          <a:xfrm>
            <a:off x="7226645" y="2781194"/>
            <a:ext cx="3003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Real Time </a:t>
            </a:r>
            <a:r>
              <a:rPr lang="es-ES" sz="1600" b="1" dirty="0" err="1"/>
              <a:t>Kinematic</a:t>
            </a:r>
            <a:r>
              <a:rPr lang="es-ES" sz="1600" b="1" dirty="0"/>
              <a:t> (RTK)</a:t>
            </a:r>
          </a:p>
        </p:txBody>
      </p:sp>
      <p:sp>
        <p:nvSpPr>
          <p:cNvPr id="11" name="ZoneTexte 24">
            <a:extLst>
              <a:ext uri="{FF2B5EF4-FFF2-40B4-BE49-F238E27FC236}">
                <a16:creationId xmlns:a16="http://schemas.microsoft.com/office/drawing/2014/main" id="{1DC8071C-DC42-42DE-8F32-4E7B3D5BE726}"/>
              </a:ext>
            </a:extLst>
          </p:cNvPr>
          <p:cNvSpPr txBox="1"/>
          <p:nvPr/>
        </p:nvSpPr>
        <p:spPr>
          <a:xfrm>
            <a:off x="6431927" y="2781194"/>
            <a:ext cx="415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vs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2F482-5F5F-48DA-A0EC-4488C8692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9D87E-81DC-4D61-9CEC-5CEE30069D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76E8D-DDDA-48D3-BE44-AE8B2B1D71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29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CU </a:t>
            </a:r>
            <a:r>
              <a:rPr lang="fr-F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CB2C658-759D-4300-8848-F40C74AB2E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8318" y="1910686"/>
          <a:ext cx="8843327" cy="577678"/>
        </p:xfrm>
        <a:graphic>
          <a:graphicData uri="http://schemas.openxmlformats.org/drawingml/2006/table">
            <a:tbl>
              <a:tblPr/>
              <a:tblGrid>
                <a:gridCol w="1322839">
                  <a:extLst>
                    <a:ext uri="{9D8B030D-6E8A-4147-A177-3AD203B41FA5}">
                      <a16:colId xmlns:a16="http://schemas.microsoft.com/office/drawing/2014/main" val="1409836218"/>
                    </a:ext>
                  </a:extLst>
                </a:gridCol>
                <a:gridCol w="7520488">
                  <a:extLst>
                    <a:ext uri="{9D8B030D-6E8A-4147-A177-3AD203B41FA5}">
                      <a16:colId xmlns:a16="http://schemas.microsoft.com/office/drawing/2014/main" val="155173250"/>
                    </a:ext>
                  </a:extLst>
                </a:gridCol>
              </a:tblGrid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PAY-GRA-010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GNSS receiver shall track more than 8 GNSS satellites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539177"/>
                  </a:ext>
                </a:extLst>
              </a:tr>
            </a:tbl>
          </a:graphicData>
        </a:graphic>
      </p:graphicFrame>
      <p:pic>
        <p:nvPicPr>
          <p:cNvPr id="3076" name="Picture 4" descr="https://lh4.googleusercontent.com/n6pmRSk-Nx-UfuOjD9H57gVjpduiIg2dLnby_hGLrX-lGt9ySD0jvP7UOyoWcT2AhjW7KD2EzJfDqG0Kkgb1iHHx9JVoiBGl-3k5B5avpp_GM2PYcPOwt-z0eXxmtpKsnvz5wQuA">
            <a:extLst>
              <a:ext uri="{FF2B5EF4-FFF2-40B4-BE49-F238E27FC236}">
                <a16:creationId xmlns:a16="http://schemas.microsoft.com/office/drawing/2014/main" id="{AE1253F0-0EA5-452E-A40E-681A2409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0" y="2488364"/>
            <a:ext cx="4568345" cy="39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YGN_lcJlrlYrI7xkxtuP1MzKUiLu1dgM13IahCNTo8sOyfgG7TY1mWNz18RZi7uxNrQgt_lVDLSrWttE8Un0wmZA2WnFDv2QiVKyiMsowRohSf2LbHX9ogzkgsCRsFMBmAb6rGCq">
            <a:extLst>
              <a:ext uri="{FF2B5EF4-FFF2-40B4-BE49-F238E27FC236}">
                <a16:creationId xmlns:a16="http://schemas.microsoft.com/office/drawing/2014/main" id="{640A140C-409B-4A9F-AA0E-6D98A6AD6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25" y="2503951"/>
            <a:ext cx="3608818" cy="396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24">
            <a:extLst>
              <a:ext uri="{FF2B5EF4-FFF2-40B4-BE49-F238E27FC236}">
                <a16:creationId xmlns:a16="http://schemas.microsoft.com/office/drawing/2014/main" id="{2E9A118A-A990-4CD2-AA75-5F05CA1A16E7}"/>
              </a:ext>
            </a:extLst>
          </p:cNvPr>
          <p:cNvSpPr txBox="1"/>
          <p:nvPr/>
        </p:nvSpPr>
        <p:spPr>
          <a:xfrm>
            <a:off x="8293833" y="3176353"/>
            <a:ext cx="360881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Accuracy</a:t>
            </a:r>
            <a:r>
              <a:rPr lang="fr-FR" dirty="0"/>
              <a:t> </a:t>
            </a:r>
            <a:r>
              <a:rPr lang="fr-FR" dirty="0" err="1"/>
              <a:t>increased</a:t>
            </a:r>
            <a:r>
              <a:rPr lang="fr-FR" dirty="0"/>
              <a:t> in the second graph</a:t>
            </a:r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1 m </a:t>
            </a:r>
            <a:r>
              <a:rPr lang="fr-FR" dirty="0" err="1"/>
              <a:t>accuracy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 for PPP </a:t>
            </a:r>
            <a:r>
              <a:rPr lang="fr-FR" dirty="0" err="1"/>
              <a:t>method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AAC9F-28CE-4549-B83C-7E7E321BF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FB8CEDF-3A5B-444C-998A-857AD8BC62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8A7A4-04ED-4200-9826-F6B9DBAC4C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91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CU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CB2C658-759D-4300-8848-F40C74AB2E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8318" y="1910686"/>
          <a:ext cx="8843327" cy="586152"/>
        </p:xfrm>
        <a:graphic>
          <a:graphicData uri="http://schemas.openxmlformats.org/drawingml/2006/table">
            <a:tbl>
              <a:tblPr/>
              <a:tblGrid>
                <a:gridCol w="1322839">
                  <a:extLst>
                    <a:ext uri="{9D8B030D-6E8A-4147-A177-3AD203B41FA5}">
                      <a16:colId xmlns:a16="http://schemas.microsoft.com/office/drawing/2014/main" val="1409836218"/>
                    </a:ext>
                  </a:extLst>
                </a:gridCol>
                <a:gridCol w="7520488">
                  <a:extLst>
                    <a:ext uri="{9D8B030D-6E8A-4147-A177-3AD203B41FA5}">
                      <a16:colId xmlns:a16="http://schemas.microsoft.com/office/drawing/2014/main" val="155173250"/>
                    </a:ext>
                  </a:extLst>
                </a:gridCol>
              </a:tblGrid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PAY-GRA-010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GNSS receiver shall track no less than 10 GNSS satellites, and shall be capable of tracking more than 20 satellites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539177"/>
                  </a:ext>
                </a:extLst>
              </a:tr>
            </a:tbl>
          </a:graphicData>
        </a:graphic>
      </p:graphicFrame>
      <p:pic>
        <p:nvPicPr>
          <p:cNvPr id="7" name="Picture 8" descr="https://lh6.googleusercontent.com/a828IKlnfGenFWsXoHBQ_i-iLJ3n38AaJSB84YpCzYHh_IRY6yV0KS335lPn1iogiRqREQFhWSBhN6oQBeSZpOCJl8hCMMqEYw5uYwJMOvue-qT9gtmgJtEHuHKW0zRKLKN_XTI0">
            <a:extLst>
              <a:ext uri="{FF2B5EF4-FFF2-40B4-BE49-F238E27FC236}">
                <a16:creationId xmlns:a16="http://schemas.microsoft.com/office/drawing/2014/main" id="{7B405C0A-5C6E-4A82-96BE-BAF6B3191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6" y="2555133"/>
            <a:ext cx="7561533" cy="36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24">
            <a:extLst>
              <a:ext uri="{FF2B5EF4-FFF2-40B4-BE49-F238E27FC236}">
                <a16:creationId xmlns:a16="http://schemas.microsoft.com/office/drawing/2014/main" id="{3F1BC262-31E0-435D-83CE-7A7F72C879CE}"/>
              </a:ext>
            </a:extLst>
          </p:cNvPr>
          <p:cNvSpPr txBox="1"/>
          <p:nvPr/>
        </p:nvSpPr>
        <p:spPr>
          <a:xfrm>
            <a:off x="7771519" y="2887671"/>
            <a:ext cx="409694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Second graph was taken in a cloudy day. contrary to our expectations, a better accuracy level was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conclude that the number of satellites has a huge impact in </a:t>
            </a:r>
            <a:r>
              <a:rPr lang="en-GB" dirty="0" err="1"/>
              <a:t>geolocalisation</a:t>
            </a:r>
            <a:r>
              <a:rPr lang="en-GB" dirty="0"/>
              <a:t>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8 GPS satellites were used for SWARM </a:t>
            </a:r>
            <a:r>
              <a:rPr lang="en-GB" dirty="0" err="1"/>
              <a:t>geolocalisation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7E9634-EDAA-432C-AEC8-56EF17783D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CC2C4D-017B-49CD-B0B9-919179561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DA467-1915-411B-A314-BC3D58EDE9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0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CU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F518FA3-7470-462F-BA5C-D08AE97DE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86830"/>
              </p:ext>
            </p:extLst>
          </p:nvPr>
        </p:nvGraphicFramePr>
        <p:xfrm>
          <a:off x="4774789" y="1714593"/>
          <a:ext cx="6187758" cy="586152"/>
        </p:xfrm>
        <a:graphic>
          <a:graphicData uri="http://schemas.openxmlformats.org/drawingml/2006/table">
            <a:tbl>
              <a:tblPr/>
              <a:tblGrid>
                <a:gridCol w="1455960">
                  <a:extLst>
                    <a:ext uri="{9D8B030D-6E8A-4147-A177-3AD203B41FA5}">
                      <a16:colId xmlns:a16="http://schemas.microsoft.com/office/drawing/2014/main" val="1132652360"/>
                    </a:ext>
                  </a:extLst>
                </a:gridCol>
                <a:gridCol w="4731798">
                  <a:extLst>
                    <a:ext uri="{9D8B030D-6E8A-4147-A177-3AD203B41FA5}">
                      <a16:colId xmlns:a16="http://schemas.microsoft.com/office/drawing/2014/main" val="1881585762"/>
                    </a:ext>
                  </a:extLst>
                </a:gridCol>
              </a:tblGrid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PAY-GRA-030</a:t>
                      </a:r>
                    </a:p>
                  </a:txBody>
                  <a:tcPr marL="28134" marR="28134" marT="18756" marB="1875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antenna linked to GNSS receiver shall be zenith oriented with a minimal accuracy of 54º</a:t>
                      </a:r>
                    </a:p>
                  </a:txBody>
                  <a:tcPr marL="28134" marR="28134" marT="18756" marB="1875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296229"/>
                  </a:ext>
                </a:extLst>
              </a:tr>
            </a:tbl>
          </a:graphicData>
        </a:graphic>
      </p:graphicFrame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C7804EAA-128C-4CBF-9C2E-C8D06566CAED}"/>
              </a:ext>
            </a:extLst>
          </p:cNvPr>
          <p:cNvSpPr/>
          <p:nvPr/>
        </p:nvSpPr>
        <p:spPr>
          <a:xfrm>
            <a:off x="1232451" y="4098600"/>
            <a:ext cx="2676939" cy="2544417"/>
          </a:xfrm>
          <a:prstGeom prst="flowChartConnector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87E86FB-45D3-408C-9B43-2B1A4E04F599}"/>
              </a:ext>
            </a:extLst>
          </p:cNvPr>
          <p:cNvGrpSpPr/>
          <p:nvPr/>
        </p:nvGrpSpPr>
        <p:grpSpPr>
          <a:xfrm>
            <a:off x="543339" y="3330477"/>
            <a:ext cx="4572000" cy="305951"/>
            <a:chOff x="543339" y="3330477"/>
            <a:chExt cx="4572000" cy="30595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8FE88CB-43DF-4B11-8994-89FE2BC3283F}"/>
                </a:ext>
              </a:extLst>
            </p:cNvPr>
            <p:cNvSpPr/>
            <p:nvPr/>
          </p:nvSpPr>
          <p:spPr>
            <a:xfrm>
              <a:off x="2425146" y="3359283"/>
              <a:ext cx="291547" cy="277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B8CAB3C8-ADCC-47B2-9009-E160856B5354}"/>
                </a:ext>
              </a:extLst>
            </p:cNvPr>
            <p:cNvCxnSpPr/>
            <p:nvPr/>
          </p:nvCxnSpPr>
          <p:spPr>
            <a:xfrm flipV="1">
              <a:off x="543339" y="3330477"/>
              <a:ext cx="4572000" cy="2765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F22D0F2-F04A-4488-BC84-C384ED493BB9}"/>
              </a:ext>
            </a:extLst>
          </p:cNvPr>
          <p:cNvGrpSpPr/>
          <p:nvPr/>
        </p:nvGrpSpPr>
        <p:grpSpPr>
          <a:xfrm rot="18651009">
            <a:off x="478319" y="3177501"/>
            <a:ext cx="4572000" cy="305951"/>
            <a:chOff x="543339" y="3330477"/>
            <a:chExt cx="4572000" cy="30595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25C81097-5293-4E5F-A766-2E79CA427666}"/>
                </a:ext>
              </a:extLst>
            </p:cNvPr>
            <p:cNvSpPr/>
            <p:nvPr/>
          </p:nvSpPr>
          <p:spPr>
            <a:xfrm>
              <a:off x="2425146" y="3359283"/>
              <a:ext cx="291547" cy="277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66DDE12A-BC39-4069-B29F-780DC287200E}"/>
                </a:ext>
              </a:extLst>
            </p:cNvPr>
            <p:cNvCxnSpPr/>
            <p:nvPr/>
          </p:nvCxnSpPr>
          <p:spPr>
            <a:xfrm flipV="1">
              <a:off x="543339" y="3330477"/>
              <a:ext cx="4572000" cy="2765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8F45801E-5C40-4547-BE16-5EFF0BFA394A}"/>
              </a:ext>
            </a:extLst>
          </p:cNvPr>
          <p:cNvGrpSpPr/>
          <p:nvPr/>
        </p:nvGrpSpPr>
        <p:grpSpPr>
          <a:xfrm rot="3102003">
            <a:off x="472205" y="3574091"/>
            <a:ext cx="4572000" cy="305951"/>
            <a:chOff x="543339" y="3330477"/>
            <a:chExt cx="4572000" cy="305951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BAD06B4A-1B51-44BB-8AC4-46C1FEF93DEF}"/>
                </a:ext>
              </a:extLst>
            </p:cNvPr>
            <p:cNvSpPr/>
            <p:nvPr/>
          </p:nvSpPr>
          <p:spPr>
            <a:xfrm>
              <a:off x="2425146" y="3359283"/>
              <a:ext cx="291547" cy="2771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20307523-F08B-4274-91C7-D7F3B2088FFD}"/>
                </a:ext>
              </a:extLst>
            </p:cNvPr>
            <p:cNvCxnSpPr/>
            <p:nvPr/>
          </p:nvCxnSpPr>
          <p:spPr>
            <a:xfrm flipV="1">
              <a:off x="543339" y="3330477"/>
              <a:ext cx="4572000" cy="2765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Arco 20">
            <a:extLst>
              <a:ext uri="{FF2B5EF4-FFF2-40B4-BE49-F238E27FC236}">
                <a16:creationId xmlns:a16="http://schemas.microsoft.com/office/drawing/2014/main" id="{F2A3A9F9-0255-4FA0-9CC1-2FFFD90CED77}"/>
              </a:ext>
            </a:extLst>
          </p:cNvPr>
          <p:cNvSpPr/>
          <p:nvPr/>
        </p:nvSpPr>
        <p:spPr>
          <a:xfrm rot="9159852">
            <a:off x="1679473" y="3289181"/>
            <a:ext cx="438149" cy="878369"/>
          </a:xfrm>
          <a:prstGeom prst="arc">
            <a:avLst>
              <a:gd name="adj1" fmla="val 17636685"/>
              <a:gd name="adj2" fmla="val 508300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co 28">
            <a:extLst>
              <a:ext uri="{FF2B5EF4-FFF2-40B4-BE49-F238E27FC236}">
                <a16:creationId xmlns:a16="http://schemas.microsoft.com/office/drawing/2014/main" id="{5FB9DB60-0E39-4E87-B0DB-1EB97F16198D}"/>
              </a:ext>
            </a:extLst>
          </p:cNvPr>
          <p:cNvSpPr/>
          <p:nvPr/>
        </p:nvSpPr>
        <p:spPr>
          <a:xfrm rot="859821">
            <a:off x="3082964" y="3208479"/>
            <a:ext cx="438149" cy="878369"/>
          </a:xfrm>
          <a:prstGeom prst="arc">
            <a:avLst>
              <a:gd name="adj1" fmla="val 17636685"/>
              <a:gd name="adj2" fmla="val 508300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10FFD60-9B1F-48A1-9DF3-9B36DB4CD53A}"/>
              </a:ext>
            </a:extLst>
          </p:cNvPr>
          <p:cNvSpPr txBox="1"/>
          <p:nvPr/>
        </p:nvSpPr>
        <p:spPr>
          <a:xfrm>
            <a:off x="3538025" y="3677121"/>
            <a:ext cx="54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54º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39B9368-B397-4C31-9570-9AD9066566DE}"/>
              </a:ext>
            </a:extLst>
          </p:cNvPr>
          <p:cNvSpPr txBox="1"/>
          <p:nvPr/>
        </p:nvSpPr>
        <p:spPr>
          <a:xfrm>
            <a:off x="1039042" y="3736276"/>
            <a:ext cx="54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54º</a:t>
            </a:r>
          </a:p>
        </p:txBody>
      </p:sp>
      <p:sp>
        <p:nvSpPr>
          <p:cNvPr id="32" name="ZoneTexte 24">
            <a:extLst>
              <a:ext uri="{FF2B5EF4-FFF2-40B4-BE49-F238E27FC236}">
                <a16:creationId xmlns:a16="http://schemas.microsoft.com/office/drawing/2014/main" id="{D0E897B7-1435-4D7F-91E6-B42D6F42B43F}"/>
              </a:ext>
            </a:extLst>
          </p:cNvPr>
          <p:cNvSpPr txBox="1"/>
          <p:nvPr/>
        </p:nvSpPr>
        <p:spPr>
          <a:xfrm>
            <a:off x="5666119" y="2892291"/>
            <a:ext cx="5372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 err="1"/>
              <a:t>Accuracy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ocultation</a:t>
            </a:r>
            <a:r>
              <a:rPr lang="fr-FR" dirty="0"/>
              <a:t> by the </a:t>
            </a:r>
            <a:r>
              <a:rPr lang="fr-FR" dirty="0" err="1"/>
              <a:t>Earth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Hypothesis</a:t>
            </a:r>
            <a:r>
              <a:rPr lang="es-ES" dirty="0"/>
              <a:t> 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Elevation</a:t>
            </a:r>
            <a:r>
              <a:rPr lang="es-ES" dirty="0"/>
              <a:t> </a:t>
            </a:r>
            <a:r>
              <a:rPr lang="es-ES" dirty="0" err="1"/>
              <a:t>angle</a:t>
            </a:r>
            <a:r>
              <a:rPr lang="es-ES" dirty="0"/>
              <a:t> </a:t>
            </a:r>
            <a:r>
              <a:rPr lang="es-ES" dirty="0" err="1"/>
              <a:t>mask</a:t>
            </a:r>
            <a:r>
              <a:rPr lang="es-ES" dirty="0"/>
              <a:t> = 0º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9516A0-3711-4771-A9CB-0A2551978AFC}"/>
              </a:ext>
            </a:extLst>
          </p:cNvPr>
          <p:cNvSpPr txBox="1"/>
          <p:nvPr/>
        </p:nvSpPr>
        <p:spPr>
          <a:xfrm>
            <a:off x="1822730" y="5058479"/>
            <a:ext cx="1497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>
                <a:solidFill>
                  <a:schemeClr val="bg1"/>
                </a:solidFill>
              </a:rPr>
              <a:t>Earth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28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CU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FF0E8AF1-C6EF-4A10-8D92-B5244D1422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8318" y="1889420"/>
          <a:ext cx="8843327" cy="577678"/>
        </p:xfrm>
        <a:graphic>
          <a:graphicData uri="http://schemas.openxmlformats.org/drawingml/2006/table">
            <a:tbl>
              <a:tblPr/>
              <a:tblGrid>
                <a:gridCol w="1322839">
                  <a:extLst>
                    <a:ext uri="{9D8B030D-6E8A-4147-A177-3AD203B41FA5}">
                      <a16:colId xmlns:a16="http://schemas.microsoft.com/office/drawing/2014/main" val="350758803"/>
                    </a:ext>
                  </a:extLst>
                </a:gridCol>
                <a:gridCol w="7520488">
                  <a:extLst>
                    <a:ext uri="{9D8B030D-6E8A-4147-A177-3AD203B41FA5}">
                      <a16:colId xmlns:a16="http://schemas.microsoft.com/office/drawing/2014/main" val="2234310383"/>
                    </a:ext>
                  </a:extLst>
                </a:gridCol>
              </a:tblGrid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PAY-GRA-020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GNSS receiver position acquisition frequency shall be at least 5 Hz 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02889"/>
                  </a:ext>
                </a:extLst>
              </a:tr>
            </a:tbl>
          </a:graphicData>
        </a:graphic>
      </p:graphicFrame>
      <p:sp>
        <p:nvSpPr>
          <p:cNvPr id="10" name="ZoneTexte 24">
            <a:extLst>
              <a:ext uri="{FF2B5EF4-FFF2-40B4-BE49-F238E27FC236}">
                <a16:creationId xmlns:a16="http://schemas.microsoft.com/office/drawing/2014/main" id="{268F6A5F-2601-46ED-8276-8F4E7E169952}"/>
              </a:ext>
            </a:extLst>
          </p:cNvPr>
          <p:cNvSpPr txBox="1"/>
          <p:nvPr/>
        </p:nvSpPr>
        <p:spPr>
          <a:xfrm>
            <a:off x="1179333" y="2796559"/>
            <a:ext cx="90704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/>
              <a:t>ADCS limitation : 15% of the time in </a:t>
            </a:r>
            <a:r>
              <a:rPr lang="fr-FR" sz="1600" dirty="0" err="1"/>
              <a:t>orbit</a:t>
            </a:r>
            <a:r>
              <a:rPr lang="fr-FR" sz="1600" dirty="0"/>
              <a:t>, </a:t>
            </a:r>
            <a:r>
              <a:rPr lang="fr-FR" sz="1600" dirty="0" err="1"/>
              <a:t>we</a:t>
            </a:r>
            <a:r>
              <a:rPr lang="fr-FR" sz="1600" dirty="0"/>
              <a:t> are in a favorable orientation for the </a:t>
            </a:r>
            <a:r>
              <a:rPr lang="fr-FR" sz="1600" dirty="0" err="1"/>
              <a:t>gravimetry</a:t>
            </a:r>
            <a:r>
              <a:rPr lang="fr-FR" sz="1600" dirty="0"/>
              <a:t> </a:t>
            </a:r>
            <a:r>
              <a:rPr lang="fr-FR" sz="1600" dirty="0" err="1"/>
              <a:t>payload</a:t>
            </a:r>
            <a:r>
              <a:rPr lang="fr-FR" sz="1600" dirty="0"/>
              <a:t> (</a:t>
            </a:r>
            <a:r>
              <a:rPr lang="fr-FR" sz="1600" dirty="0" err="1"/>
              <a:t>visibility</a:t>
            </a:r>
            <a:r>
              <a:rPr lang="fr-FR" sz="1600" dirty="0"/>
              <a:t> </a:t>
            </a:r>
            <a:r>
              <a:rPr lang="fr-FR" sz="1600" dirty="0" err="1"/>
              <a:t>windows</a:t>
            </a:r>
            <a:r>
              <a:rPr lang="fr-F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1600" dirty="0" err="1"/>
              <a:t>Hypothesis</a:t>
            </a:r>
            <a:r>
              <a:rPr lang="fr-FR" sz="1600" dirty="0"/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1600" dirty="0" err="1"/>
              <a:t>Random</a:t>
            </a:r>
            <a:r>
              <a:rPr lang="fr-FR" sz="1600" dirty="0"/>
              <a:t> </a:t>
            </a:r>
            <a:r>
              <a:rPr lang="fr-FR" sz="1600" dirty="0" err="1"/>
              <a:t>visibility</a:t>
            </a:r>
            <a:r>
              <a:rPr lang="fr-FR" sz="1600" dirty="0"/>
              <a:t> </a:t>
            </a:r>
            <a:r>
              <a:rPr lang="fr-FR" sz="1600" dirty="0" err="1"/>
              <a:t>windows</a:t>
            </a:r>
            <a:endParaRPr lang="fr-FR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1600" dirty="0" err="1"/>
              <a:t>Every</a:t>
            </a:r>
            <a:r>
              <a:rPr lang="fr-FR" sz="1600" dirty="0"/>
              <a:t> </a:t>
            </a:r>
            <a:r>
              <a:rPr lang="fr-FR" sz="1600" dirty="0" err="1"/>
              <a:t>visivility</a:t>
            </a:r>
            <a:r>
              <a:rPr lang="fr-FR" sz="1600" dirty="0"/>
              <a:t> </a:t>
            </a:r>
            <a:r>
              <a:rPr lang="fr-FR" sz="1600" dirty="0" err="1"/>
              <a:t>window</a:t>
            </a:r>
            <a:r>
              <a:rPr lang="fr-FR" sz="1600" dirty="0"/>
              <a:t> </a:t>
            </a:r>
            <a:r>
              <a:rPr lang="fr-FR" sz="1600" dirty="0" err="1"/>
              <a:t>allows</a:t>
            </a:r>
            <a:r>
              <a:rPr lang="fr-FR" sz="1600" dirty="0"/>
              <a:t> the </a:t>
            </a:r>
            <a:r>
              <a:rPr lang="fr-FR" sz="1600" dirty="0" err="1"/>
              <a:t>geolocalisation</a:t>
            </a:r>
            <a:r>
              <a:rPr lang="fr-FR" sz="1600" dirty="0"/>
              <a:t> (not in </a:t>
            </a:r>
            <a:r>
              <a:rPr lang="fr-FR" sz="1600" dirty="0" err="1"/>
              <a:t>eclipse</a:t>
            </a:r>
            <a:r>
              <a:rPr lang="fr-F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BDC7A0A3-BF57-44B3-9520-3987139D2FE2}"/>
              </a:ext>
            </a:extLst>
          </p:cNvPr>
          <p:cNvSpPr/>
          <p:nvPr/>
        </p:nvSpPr>
        <p:spPr>
          <a:xfrm>
            <a:off x="1179333" y="4612441"/>
            <a:ext cx="579373" cy="4369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ZoneTexte 24">
            <a:extLst>
              <a:ext uri="{FF2B5EF4-FFF2-40B4-BE49-F238E27FC236}">
                <a16:creationId xmlns:a16="http://schemas.microsoft.com/office/drawing/2014/main" id="{3FAE7BC6-3D6B-44F6-91C2-EC029F85209C}"/>
              </a:ext>
            </a:extLst>
          </p:cNvPr>
          <p:cNvSpPr txBox="1"/>
          <p:nvPr/>
        </p:nvSpPr>
        <p:spPr>
          <a:xfrm>
            <a:off x="1942214" y="4684311"/>
            <a:ext cx="9070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Aquisition</a:t>
            </a:r>
            <a:r>
              <a:rPr lang="es-ES" sz="1600" dirty="0"/>
              <a:t> </a:t>
            </a:r>
            <a:r>
              <a:rPr lang="es-ES" sz="1600" dirty="0" err="1"/>
              <a:t>frequency</a:t>
            </a:r>
            <a:r>
              <a:rPr lang="es-ES" sz="1600" dirty="0"/>
              <a:t> : 5 Hz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24">
                <a:extLst>
                  <a:ext uri="{FF2B5EF4-FFF2-40B4-BE49-F238E27FC236}">
                    <a16:creationId xmlns:a16="http://schemas.microsoft.com/office/drawing/2014/main" id="{7988E12F-4CF7-4A1E-A6EF-6C3A1DEB766E}"/>
                  </a:ext>
                </a:extLst>
              </p:cNvPr>
              <p:cNvSpPr txBox="1"/>
              <p:nvPr/>
            </p:nvSpPr>
            <p:spPr>
              <a:xfrm>
                <a:off x="1560773" y="5094735"/>
                <a:ext cx="90704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ES" sz="1600" dirty="0"/>
                  <a:t>SWARM </a:t>
                </a:r>
                <a:r>
                  <a:rPr lang="es-ES" sz="1600" dirty="0">
                    <a:sym typeface="Wingdings" panose="05000000000000000000" pitchFamily="2" charset="2"/>
                  </a:rPr>
                  <a:t> </a:t>
                </a:r>
                <a:r>
                  <a:rPr lang="es-ES" sz="1600" dirty="0" err="1">
                    <a:sym typeface="Wingdings" panose="05000000000000000000" pitchFamily="2" charset="2"/>
                  </a:rPr>
                  <a:t>number</a:t>
                </a:r>
                <a:r>
                  <a:rPr lang="es-ES" sz="1600" dirty="0">
                    <a:sym typeface="Wingdings" panose="05000000000000000000" pitchFamily="2" charset="2"/>
                  </a:rPr>
                  <a:t> </a:t>
                </a:r>
                <a:r>
                  <a:rPr lang="es-ES" sz="16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dirty="0">
                    <a:sym typeface="Wingdings" panose="05000000000000000000" pitchFamily="2" charset="2"/>
                  </a:rPr>
                  <a:t> </a:t>
                </a:r>
                <a:r>
                  <a:rPr lang="es-ES" sz="1600" dirty="0" err="1">
                    <a:sym typeface="Wingdings" panose="05000000000000000000" pitchFamily="2" charset="2"/>
                  </a:rPr>
                  <a:t>points</a:t>
                </a:r>
                <a:r>
                  <a:rPr lang="es-ES" sz="1600" dirty="0">
                    <a:sym typeface="Wingdings" panose="05000000000000000000" pitchFamily="2" charset="2"/>
                  </a:rPr>
                  <a:t> per </a:t>
                </a:r>
                <a:r>
                  <a:rPr lang="es-ES" sz="1600" dirty="0" err="1">
                    <a:sym typeface="Wingdings" panose="05000000000000000000" pitchFamily="2" charset="2"/>
                  </a:rPr>
                  <a:t>solution</a:t>
                </a:r>
                <a:r>
                  <a:rPr lang="es-ES" sz="1600" dirty="0">
                    <a:sym typeface="Wingdings" panose="05000000000000000000" pitchFamily="2" charset="2"/>
                  </a:rPr>
                  <a:t> (</a:t>
                </a:r>
                <a:r>
                  <a:rPr lang="es-ES" sz="1600" dirty="0" err="1">
                    <a:sym typeface="Wingdings" panose="05000000000000000000" pitchFamily="2" charset="2"/>
                  </a:rPr>
                  <a:t>month</a:t>
                </a:r>
                <a:r>
                  <a:rPr lang="es-ES" sz="1600" dirty="0">
                    <a:sym typeface="Wingdings" panose="05000000000000000000" pitchFamily="2" charset="2"/>
                  </a:rPr>
                  <a:t>) 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2.6·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𝑝𝑜𝑖𝑛𝑡𝑠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𝑚𝑜𝑛𝑡h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13" name="ZoneTexte 24">
                <a:extLst>
                  <a:ext uri="{FF2B5EF4-FFF2-40B4-BE49-F238E27FC236}">
                    <a16:creationId xmlns:a16="http://schemas.microsoft.com/office/drawing/2014/main" id="{7988E12F-4CF7-4A1E-A6EF-6C3A1DEB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73" y="5094735"/>
                <a:ext cx="9070453" cy="338554"/>
              </a:xfrm>
              <a:prstGeom prst="rect">
                <a:avLst/>
              </a:prstGeom>
              <a:blipFill>
                <a:blip r:embed="rId2"/>
                <a:stretch>
                  <a:fillRect l="-269" t="-7273" b="-2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24">
                <a:extLst>
                  <a:ext uri="{FF2B5EF4-FFF2-40B4-BE49-F238E27FC236}">
                    <a16:creationId xmlns:a16="http://schemas.microsoft.com/office/drawing/2014/main" id="{8CF34417-E9E4-4397-8D8F-0666C08D0F88}"/>
                  </a:ext>
                </a:extLst>
              </p:cNvPr>
              <p:cNvSpPr txBox="1"/>
              <p:nvPr/>
            </p:nvSpPr>
            <p:spPr>
              <a:xfrm>
                <a:off x="1560773" y="5517611"/>
                <a:ext cx="907045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ES" sz="1600" dirty="0"/>
                  <a:t>Tolosat </a:t>
                </a:r>
                <a:r>
                  <a:rPr lang="es-ES" sz="1600" dirty="0">
                    <a:sym typeface="Wingdings" panose="05000000000000000000" pitchFamily="2" charset="2"/>
                  </a:rPr>
                  <a:t> </a:t>
                </a:r>
                <a:r>
                  <a:rPr lang="es-ES" sz="1600" dirty="0" err="1">
                    <a:sym typeface="Wingdings" panose="05000000000000000000" pitchFamily="2" charset="2"/>
                  </a:rPr>
                  <a:t>number</a:t>
                </a:r>
                <a:r>
                  <a:rPr lang="es-ES" sz="1600" dirty="0">
                    <a:sym typeface="Wingdings" panose="05000000000000000000" pitchFamily="2" charset="2"/>
                  </a:rPr>
                  <a:t> </a:t>
                </a:r>
                <a:r>
                  <a:rPr lang="es-ES" sz="1600" dirty="0" err="1">
                    <a:sym typeface="Wingdings" panose="05000000000000000000" pitchFamily="2" charset="2"/>
                  </a:rPr>
                  <a:t>of</a:t>
                </a:r>
                <a:r>
                  <a:rPr lang="es-ES" sz="1600" dirty="0">
                    <a:sym typeface="Wingdings" panose="05000000000000000000" pitchFamily="2" charset="2"/>
                  </a:rPr>
                  <a:t> </a:t>
                </a:r>
                <a:r>
                  <a:rPr lang="es-ES" sz="1600" dirty="0" err="1">
                    <a:sym typeface="Wingdings" panose="05000000000000000000" pitchFamily="2" charset="2"/>
                  </a:rPr>
                  <a:t>points</a:t>
                </a:r>
                <a:r>
                  <a:rPr lang="es-ES" sz="1600" dirty="0">
                    <a:sym typeface="Wingdings" panose="05000000000000000000" pitchFamily="2" charset="2"/>
                  </a:rPr>
                  <a:t> per </a:t>
                </a:r>
                <a:r>
                  <a:rPr lang="es-ES" sz="1600" dirty="0" err="1">
                    <a:sym typeface="Wingdings" panose="05000000000000000000" pitchFamily="2" charset="2"/>
                  </a:rPr>
                  <a:t>solution</a:t>
                </a:r>
                <a:r>
                  <a:rPr lang="es-ES" sz="1600" dirty="0">
                    <a:sym typeface="Wingdings" panose="05000000000000000000" pitchFamily="2" charset="2"/>
                  </a:rPr>
                  <a:t> (</a:t>
                </a:r>
                <a:r>
                  <a:rPr lang="es-ES" sz="1600" dirty="0" err="1">
                    <a:sym typeface="Wingdings" panose="05000000000000000000" pitchFamily="2" charset="2"/>
                  </a:rPr>
                  <a:t>month</a:t>
                </a:r>
                <a:r>
                  <a:rPr lang="es-ES" sz="1600" dirty="0">
                    <a:sym typeface="Wingdings" panose="05000000000000000000" pitchFamily="2" charset="2"/>
                  </a:rPr>
                  <a:t>) :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.93·</m:t>
                    </m:r>
                    <m:sSup>
                      <m:sSupPr>
                        <m:ctrlPr>
                          <a:rPr lang="es-E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s-E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  <m:r>
                      <a:rPr lang="es-E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𝑝𝑜𝑖𝑛𝑡𝑠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𝑚𝑜𝑛𝑡h</m:t>
                    </m:r>
                  </m:oMath>
                </a14:m>
                <a:endParaRPr lang="es-ES" sz="1600" dirty="0"/>
              </a:p>
            </p:txBody>
          </p:sp>
        </mc:Choice>
        <mc:Fallback xmlns="">
          <p:sp>
            <p:nvSpPr>
              <p:cNvPr id="14" name="ZoneTexte 24">
                <a:extLst>
                  <a:ext uri="{FF2B5EF4-FFF2-40B4-BE49-F238E27FC236}">
                    <a16:creationId xmlns:a16="http://schemas.microsoft.com/office/drawing/2014/main" id="{8CF34417-E9E4-4397-8D8F-0666C08D0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73" y="5517611"/>
                <a:ext cx="9070453" cy="338554"/>
              </a:xfrm>
              <a:prstGeom prst="rect">
                <a:avLst/>
              </a:prstGeom>
              <a:blipFill>
                <a:blip r:embed="rId3"/>
                <a:stretch>
                  <a:fillRect l="-269" t="-7143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errar llave 3">
            <a:extLst>
              <a:ext uri="{FF2B5EF4-FFF2-40B4-BE49-F238E27FC236}">
                <a16:creationId xmlns:a16="http://schemas.microsoft.com/office/drawing/2014/main" id="{3E8533CA-3E3D-4961-AB7E-0AC595EB0EAC}"/>
              </a:ext>
            </a:extLst>
          </p:cNvPr>
          <p:cNvSpPr/>
          <p:nvPr/>
        </p:nvSpPr>
        <p:spPr>
          <a:xfrm>
            <a:off x="8442251" y="4853588"/>
            <a:ext cx="255182" cy="120003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24">
            <a:extLst>
              <a:ext uri="{FF2B5EF4-FFF2-40B4-BE49-F238E27FC236}">
                <a16:creationId xmlns:a16="http://schemas.microsoft.com/office/drawing/2014/main" id="{059F24A1-0CA9-482E-8AE9-E593159AB6E4}"/>
              </a:ext>
            </a:extLst>
          </p:cNvPr>
          <p:cNvSpPr txBox="1"/>
          <p:nvPr/>
        </p:nvSpPr>
        <p:spPr>
          <a:xfrm>
            <a:off x="8996023" y="4747751"/>
            <a:ext cx="2602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Surface </a:t>
            </a:r>
            <a:r>
              <a:rPr lang="es-ES" sz="1600" dirty="0" err="1"/>
              <a:t>density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points</a:t>
            </a:r>
            <a:r>
              <a:rPr lang="es-ES" sz="1600" dirty="0"/>
              <a:t> </a:t>
            </a:r>
            <a:r>
              <a:rPr lang="es-ES" sz="1600" dirty="0" err="1"/>
              <a:t>Tolosat</a:t>
            </a:r>
            <a:r>
              <a:rPr lang="es-ES" sz="1600" dirty="0"/>
              <a:t>/</a:t>
            </a:r>
            <a:r>
              <a:rPr lang="es-ES" sz="1600" dirty="0" err="1"/>
              <a:t>swarm</a:t>
            </a:r>
            <a:r>
              <a:rPr lang="es-ES" sz="1600" dirty="0"/>
              <a:t> :</a:t>
            </a:r>
          </a:p>
        </p:txBody>
      </p:sp>
      <p:sp>
        <p:nvSpPr>
          <p:cNvPr id="16" name="ZoneTexte 24">
            <a:extLst>
              <a:ext uri="{FF2B5EF4-FFF2-40B4-BE49-F238E27FC236}">
                <a16:creationId xmlns:a16="http://schemas.microsoft.com/office/drawing/2014/main" id="{4592EB62-CCBC-4698-8CBB-6E9D54BEBEF4}"/>
              </a:ext>
            </a:extLst>
          </p:cNvPr>
          <p:cNvSpPr txBox="1"/>
          <p:nvPr/>
        </p:nvSpPr>
        <p:spPr>
          <a:xfrm>
            <a:off x="9846859" y="5405912"/>
            <a:ext cx="934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85%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6D0C2263-5B3E-4BE9-AA59-73A63432390D}"/>
              </a:ext>
            </a:extLst>
          </p:cNvPr>
          <p:cNvSpPr/>
          <p:nvPr/>
        </p:nvSpPr>
        <p:spPr>
          <a:xfrm>
            <a:off x="8996023" y="5835153"/>
            <a:ext cx="579373" cy="4369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ZoneTexte 24">
            <a:extLst>
              <a:ext uri="{FF2B5EF4-FFF2-40B4-BE49-F238E27FC236}">
                <a16:creationId xmlns:a16="http://schemas.microsoft.com/office/drawing/2014/main" id="{DB1B3CF6-EB5F-494C-8373-3040AEEA0988}"/>
              </a:ext>
            </a:extLst>
          </p:cNvPr>
          <p:cNvSpPr txBox="1"/>
          <p:nvPr/>
        </p:nvSpPr>
        <p:spPr>
          <a:xfrm>
            <a:off x="9711617" y="5884345"/>
            <a:ext cx="57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OK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F549B-0378-4ACC-BE57-1AFA684AEA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E0E2041-74A8-4FB1-A85B-36ABFB7AA3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099E9-6DAF-4CBF-9735-13E26BAF4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5">
            <a:extLst>
              <a:ext uri="{FF2B5EF4-FFF2-40B4-BE49-F238E27FC236}">
                <a16:creationId xmlns:a16="http://schemas.microsoft.com/office/drawing/2014/main" id="{DB929EAD-A60C-4999-ACB6-BBB2F8512620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</a:rPr>
              <a:t>Gravimetry mission</a:t>
            </a:r>
          </a:p>
        </p:txBody>
      </p:sp>
      <p:sp>
        <p:nvSpPr>
          <p:cNvPr id="6" name="CuadroTexto 11">
            <a:extLst>
              <a:ext uri="{FF2B5EF4-FFF2-40B4-BE49-F238E27FC236}">
                <a16:creationId xmlns:a16="http://schemas.microsoft.com/office/drawing/2014/main" id="{42720E4B-8E8D-4176-94A4-E086D15E6E5A}"/>
              </a:ext>
            </a:extLst>
          </p:cNvPr>
          <p:cNvSpPr txBox="1"/>
          <p:nvPr/>
        </p:nvSpPr>
        <p:spPr>
          <a:xfrm>
            <a:off x="1081777" y="1097787"/>
            <a:ext cx="4856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Context</a:t>
            </a:r>
          </a:p>
        </p:txBody>
      </p:sp>
      <p:sp>
        <p:nvSpPr>
          <p:cNvPr id="7" name="ZoneTexte 24">
            <a:extLst>
              <a:ext uri="{FF2B5EF4-FFF2-40B4-BE49-F238E27FC236}">
                <a16:creationId xmlns:a16="http://schemas.microsoft.com/office/drawing/2014/main" id="{0592DA1C-8042-4B26-ADFF-713C7AEF9B3F}"/>
              </a:ext>
            </a:extLst>
          </p:cNvPr>
          <p:cNvSpPr txBox="1"/>
          <p:nvPr/>
        </p:nvSpPr>
        <p:spPr>
          <a:xfrm>
            <a:off x="1230550" y="1921469"/>
            <a:ext cx="227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Reference ellipsoid</a:t>
            </a:r>
          </a:p>
        </p:txBody>
      </p:sp>
      <p:pic>
        <p:nvPicPr>
          <p:cNvPr id="8" name="Imagen 7" descr="https://upload.wikimedia.org/wikipedia/commons/b/b5/OblateSpheroid.PNG">
            <a:extLst>
              <a:ext uri="{FF2B5EF4-FFF2-40B4-BE49-F238E27FC236}">
                <a16:creationId xmlns:a16="http://schemas.microsoft.com/office/drawing/2014/main" id="{68BF9578-2120-4C03-90B6-381F28568A0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45" y="2578052"/>
            <a:ext cx="2216067" cy="18680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ZoneTexte 24">
            <a:extLst>
              <a:ext uri="{FF2B5EF4-FFF2-40B4-BE49-F238E27FC236}">
                <a16:creationId xmlns:a16="http://schemas.microsoft.com/office/drawing/2014/main" id="{56B46D93-AFB3-46C8-BF58-0C19D30AE6CD}"/>
              </a:ext>
            </a:extLst>
          </p:cNvPr>
          <p:cNvSpPr txBox="1"/>
          <p:nvPr/>
        </p:nvSpPr>
        <p:spPr>
          <a:xfrm>
            <a:off x="4800373" y="1921469"/>
            <a:ext cx="27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Earth gravity field</a:t>
            </a:r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C964C483-5BEB-4BDA-BF3A-0441FFAF0003}"/>
              </a:ext>
            </a:extLst>
          </p:cNvPr>
          <p:cNvSpPr txBox="1"/>
          <p:nvPr/>
        </p:nvSpPr>
        <p:spPr>
          <a:xfrm>
            <a:off x="4800373" y="2466914"/>
            <a:ext cx="3239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non uniformity of Earth’s gravity field is caused by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Earth flattening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Surface relief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Mass distribution</a:t>
            </a:r>
          </a:p>
        </p:txBody>
      </p:sp>
      <p:sp>
        <p:nvSpPr>
          <p:cNvPr id="11" name="ZoneTexte 24">
            <a:extLst>
              <a:ext uri="{FF2B5EF4-FFF2-40B4-BE49-F238E27FC236}">
                <a16:creationId xmlns:a16="http://schemas.microsoft.com/office/drawing/2014/main" id="{48E92D9D-35C5-4602-86F7-A47E091BF124}"/>
              </a:ext>
            </a:extLst>
          </p:cNvPr>
          <p:cNvSpPr txBox="1"/>
          <p:nvPr/>
        </p:nvSpPr>
        <p:spPr>
          <a:xfrm>
            <a:off x="4800373" y="4068455"/>
            <a:ext cx="5245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Le </a:t>
            </a:r>
            <a:r>
              <a:rPr lang="en-GB" b="1" dirty="0" err="1"/>
              <a:t>Geoide</a:t>
            </a:r>
            <a:r>
              <a:rPr lang="en-GB" b="1" dirty="0"/>
              <a:t> :</a:t>
            </a:r>
          </a:p>
          <a:p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Reference equipotential surface of Earth’s gravity field</a:t>
            </a:r>
          </a:p>
        </p:txBody>
      </p:sp>
      <p:pic>
        <p:nvPicPr>
          <p:cNvPr id="12" name="Picture 2" descr="https://upload.wikimedia.org/wikipedia/commons/5/56/Geoids_sm.jpg">
            <a:extLst>
              <a:ext uri="{FF2B5EF4-FFF2-40B4-BE49-F238E27FC236}">
                <a16:creationId xmlns:a16="http://schemas.microsoft.com/office/drawing/2014/main" id="{D5211920-B95E-4899-B1B8-E5274188D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339" y="1889766"/>
            <a:ext cx="2854896" cy="1761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3329D61-6A41-4821-B37F-CAA7B92E97EB}"/>
                  </a:ext>
                </a:extLst>
              </p:cNvPr>
              <p:cNvSpPr txBox="1"/>
              <p:nvPr/>
            </p:nvSpPr>
            <p:spPr>
              <a:xfrm>
                <a:off x="4114799" y="5388359"/>
                <a:ext cx="7391239" cy="792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s-E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s-E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s-E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s-E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s-E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s-E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𝑛𝑚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s-E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1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s-E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s-E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s-ES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s-E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s-E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3329D61-6A41-4821-B37F-CAA7B92E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9" y="5388359"/>
                <a:ext cx="7391239" cy="792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24">
            <a:extLst>
              <a:ext uri="{FF2B5EF4-FFF2-40B4-BE49-F238E27FC236}">
                <a16:creationId xmlns:a16="http://schemas.microsoft.com/office/drawing/2014/main" id="{68E44B78-7752-467C-9FB5-618CAB20270E}"/>
              </a:ext>
            </a:extLst>
          </p:cNvPr>
          <p:cNvSpPr txBox="1"/>
          <p:nvPr/>
        </p:nvSpPr>
        <p:spPr>
          <a:xfrm>
            <a:off x="1067628" y="4596380"/>
            <a:ext cx="3231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Simplified mathematical model to describe Earth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WGS84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4FB85-3921-4F61-9768-5BB95A9709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71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CU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B565A04-1B56-4104-A615-10FF353AFC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1825625"/>
          <a:ext cx="8843327" cy="1163830"/>
        </p:xfrm>
        <a:graphic>
          <a:graphicData uri="http://schemas.openxmlformats.org/drawingml/2006/table">
            <a:tbl>
              <a:tblPr/>
              <a:tblGrid>
                <a:gridCol w="1322839">
                  <a:extLst>
                    <a:ext uri="{9D8B030D-6E8A-4147-A177-3AD203B41FA5}">
                      <a16:colId xmlns:a16="http://schemas.microsoft.com/office/drawing/2014/main" val="1660311207"/>
                    </a:ext>
                  </a:extLst>
                </a:gridCol>
                <a:gridCol w="7520488">
                  <a:extLst>
                    <a:ext uri="{9D8B030D-6E8A-4147-A177-3AD203B41FA5}">
                      <a16:colId xmlns:a16="http://schemas.microsoft.com/office/drawing/2014/main" val="499094801"/>
                    </a:ext>
                  </a:extLst>
                </a:gridCol>
              </a:tblGrid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PAY-GRA-040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gravimetry payload must be adapted to PPP data processing inside the CubeSat and post-processing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4835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PAY-GRA-050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gravimetry payload exit file can either be a raw binary format or a .pos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872896"/>
                  </a:ext>
                </a:extLst>
              </a:tr>
            </a:tbl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D9E23564-4A12-43C3-A653-AF03E755C733}"/>
              </a:ext>
            </a:extLst>
          </p:cNvPr>
          <p:cNvGrpSpPr/>
          <p:nvPr/>
        </p:nvGrpSpPr>
        <p:grpSpPr>
          <a:xfrm>
            <a:off x="672689" y="3717293"/>
            <a:ext cx="10274711" cy="584775"/>
            <a:chOff x="723489" y="3576158"/>
            <a:chExt cx="10274711" cy="584775"/>
          </a:xfrm>
        </p:grpSpPr>
        <p:sp>
          <p:nvSpPr>
            <p:cNvPr id="32" name="ZoneTexte 24">
              <a:extLst>
                <a:ext uri="{FF2B5EF4-FFF2-40B4-BE49-F238E27FC236}">
                  <a16:creationId xmlns:a16="http://schemas.microsoft.com/office/drawing/2014/main" id="{D0E897B7-1435-4D7F-91E6-B42D6F42B43F}"/>
                </a:ext>
              </a:extLst>
            </p:cNvPr>
            <p:cNvSpPr txBox="1"/>
            <p:nvPr/>
          </p:nvSpPr>
          <p:spPr>
            <a:xfrm>
              <a:off x="723489" y="3576158"/>
              <a:ext cx="43311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1600" dirty="0"/>
                <a:t>Raw </a:t>
              </a:r>
              <a:r>
                <a:rPr lang="es-ES" sz="1600" dirty="0" err="1"/>
                <a:t>measurement</a:t>
              </a:r>
              <a:r>
                <a:rPr lang="es-ES" sz="1600" dirty="0"/>
                <a:t> : 21.5 KB/min (kilobytes)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1600" dirty="0"/>
                <a:t>PPP </a:t>
              </a:r>
              <a:r>
                <a:rPr lang="es-ES" sz="1600" dirty="0" err="1"/>
                <a:t>measurement</a:t>
              </a:r>
              <a:r>
                <a:rPr lang="es-ES" sz="1600" dirty="0"/>
                <a:t> : 0.4 KB/min (kilobytes)</a:t>
              </a:r>
            </a:p>
          </p:txBody>
        </p:sp>
        <p:sp>
          <p:nvSpPr>
            <p:cNvPr id="30" name="Flecha: a la derecha 29">
              <a:extLst>
                <a:ext uri="{FF2B5EF4-FFF2-40B4-BE49-F238E27FC236}">
                  <a16:creationId xmlns:a16="http://schemas.microsoft.com/office/drawing/2014/main" id="{F3A754F7-F503-4220-ADE8-D37886FF87BF}"/>
                </a:ext>
              </a:extLst>
            </p:cNvPr>
            <p:cNvSpPr/>
            <p:nvPr/>
          </p:nvSpPr>
          <p:spPr>
            <a:xfrm>
              <a:off x="5259863" y="3650076"/>
              <a:ext cx="579373" cy="43693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ZoneTexte 24">
              <a:extLst>
                <a:ext uri="{FF2B5EF4-FFF2-40B4-BE49-F238E27FC236}">
                  <a16:creationId xmlns:a16="http://schemas.microsoft.com/office/drawing/2014/main" id="{951BEE46-331E-485D-B146-DAA13ABCBA21}"/>
                </a:ext>
              </a:extLst>
            </p:cNvPr>
            <p:cNvSpPr txBox="1"/>
            <p:nvPr/>
          </p:nvSpPr>
          <p:spPr>
            <a:xfrm>
              <a:off x="6003560" y="3576158"/>
              <a:ext cx="4994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1600" dirty="0"/>
                <a:t>Raw </a:t>
              </a:r>
              <a:r>
                <a:rPr lang="es-ES" sz="1600" dirty="0" err="1"/>
                <a:t>measurement</a:t>
              </a:r>
              <a:r>
                <a:rPr lang="es-ES" sz="1600" dirty="0"/>
                <a:t> : 4638.2 KB/</a:t>
              </a:r>
              <a:r>
                <a:rPr lang="es-ES" sz="1600" dirty="0" err="1"/>
                <a:t>day</a:t>
              </a:r>
              <a:r>
                <a:rPr lang="es-ES" sz="1600" dirty="0"/>
                <a:t> (kilobytes)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ES" sz="1600" dirty="0"/>
                <a:t>PPP </a:t>
              </a:r>
              <a:r>
                <a:rPr lang="es-ES" sz="1600" dirty="0" err="1"/>
                <a:t>measurement</a:t>
              </a:r>
              <a:r>
                <a:rPr lang="es-ES" sz="1600" dirty="0"/>
                <a:t> : 615.7 KB/</a:t>
              </a:r>
              <a:r>
                <a:rPr lang="es-ES" sz="1600" dirty="0" err="1"/>
                <a:t>day</a:t>
              </a:r>
              <a:r>
                <a:rPr lang="es-ES" sz="1600" dirty="0"/>
                <a:t> (kilobytes)</a:t>
              </a:r>
            </a:p>
          </p:txBody>
        </p:sp>
      </p:grpSp>
      <p:sp>
        <p:nvSpPr>
          <p:cNvPr id="34" name="ZoneTexte 24">
            <a:extLst>
              <a:ext uri="{FF2B5EF4-FFF2-40B4-BE49-F238E27FC236}">
                <a16:creationId xmlns:a16="http://schemas.microsoft.com/office/drawing/2014/main" id="{59C01DF1-BF41-4DD0-9CC8-C0585B4A2952}"/>
              </a:ext>
            </a:extLst>
          </p:cNvPr>
          <p:cNvSpPr txBox="1"/>
          <p:nvPr/>
        </p:nvSpPr>
        <p:spPr>
          <a:xfrm>
            <a:off x="673836" y="3259723"/>
            <a:ext cx="9070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With</a:t>
            </a:r>
            <a:r>
              <a:rPr lang="es-ES" sz="1600" dirty="0"/>
              <a:t> 15% </a:t>
            </a:r>
            <a:r>
              <a:rPr lang="es-ES" sz="1600" dirty="0" err="1"/>
              <a:t>visibility</a:t>
            </a:r>
            <a:r>
              <a:rPr lang="es-ES" sz="1600" dirty="0"/>
              <a:t> per </a:t>
            </a:r>
            <a:r>
              <a:rPr lang="es-ES" sz="1600" dirty="0" err="1"/>
              <a:t>day</a:t>
            </a:r>
            <a:r>
              <a:rPr lang="es-ES" sz="1600" dirty="0"/>
              <a:t> :</a:t>
            </a:r>
          </a:p>
        </p:txBody>
      </p:sp>
      <p:pic>
        <p:nvPicPr>
          <p:cNvPr id="35" name="Picture 2" descr="Resultado de imagen de rtklib">
            <a:extLst>
              <a:ext uri="{FF2B5EF4-FFF2-40B4-BE49-F238E27FC236}">
                <a16:creationId xmlns:a16="http://schemas.microsoft.com/office/drawing/2014/main" id="{134E7609-B58F-4B03-B22C-168FD679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9" y="4471884"/>
            <a:ext cx="18478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24">
            <a:extLst>
              <a:ext uri="{FF2B5EF4-FFF2-40B4-BE49-F238E27FC236}">
                <a16:creationId xmlns:a16="http://schemas.microsoft.com/office/drawing/2014/main" id="{85E83478-B5EB-400D-97D8-F4636ED8B8C9}"/>
              </a:ext>
            </a:extLst>
          </p:cNvPr>
          <p:cNvSpPr txBox="1"/>
          <p:nvPr/>
        </p:nvSpPr>
        <p:spPr>
          <a:xfrm>
            <a:off x="2520539" y="5467318"/>
            <a:ext cx="7530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Possibility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use RTKLIB Open </a:t>
            </a:r>
            <a:r>
              <a:rPr lang="es-ES" sz="1600" dirty="0" err="1"/>
              <a:t>Source</a:t>
            </a:r>
            <a:r>
              <a:rPr lang="es-ES" sz="1600" dirty="0"/>
              <a:t> software as a base </a:t>
            </a:r>
            <a:r>
              <a:rPr lang="es-ES" sz="1600" dirty="0" err="1"/>
              <a:t>for</a:t>
            </a:r>
            <a:r>
              <a:rPr lang="es-ES" sz="1600" dirty="0"/>
              <a:t> PPP </a:t>
            </a:r>
            <a:r>
              <a:rPr lang="es-ES" sz="1600" dirty="0" err="1"/>
              <a:t>procesing</a:t>
            </a:r>
            <a:r>
              <a:rPr lang="es-ES" sz="1600" dirty="0"/>
              <a:t> in </a:t>
            </a:r>
            <a:r>
              <a:rPr lang="es-ES" sz="1600" dirty="0" err="1"/>
              <a:t>our</a:t>
            </a:r>
            <a:r>
              <a:rPr lang="es-ES" sz="1600" dirty="0"/>
              <a:t> </a:t>
            </a:r>
            <a:r>
              <a:rPr lang="es-ES" sz="1600" dirty="0" err="1"/>
              <a:t>CubeSat</a:t>
            </a:r>
            <a:endParaRPr lang="es-ES" sz="1600" dirty="0"/>
          </a:p>
        </p:txBody>
      </p:sp>
      <p:sp>
        <p:nvSpPr>
          <p:cNvPr id="37" name="ZoneTexte 24">
            <a:extLst>
              <a:ext uri="{FF2B5EF4-FFF2-40B4-BE49-F238E27FC236}">
                <a16:creationId xmlns:a16="http://schemas.microsoft.com/office/drawing/2014/main" id="{9636025C-D6F9-4A77-BF8A-5C19F1C40377}"/>
              </a:ext>
            </a:extLst>
          </p:cNvPr>
          <p:cNvSpPr txBox="1"/>
          <p:nvPr/>
        </p:nvSpPr>
        <p:spPr>
          <a:xfrm>
            <a:off x="2731237" y="4631047"/>
            <a:ext cx="1993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Data </a:t>
            </a:r>
            <a:r>
              <a:rPr lang="es-ES" sz="1600" dirty="0" err="1"/>
              <a:t>reduction</a:t>
            </a:r>
            <a:r>
              <a:rPr lang="es-ES" sz="1600" dirty="0"/>
              <a:t> :</a:t>
            </a:r>
          </a:p>
        </p:txBody>
      </p:sp>
      <p:sp>
        <p:nvSpPr>
          <p:cNvPr id="38" name="ZoneTexte 24">
            <a:extLst>
              <a:ext uri="{FF2B5EF4-FFF2-40B4-BE49-F238E27FC236}">
                <a16:creationId xmlns:a16="http://schemas.microsoft.com/office/drawing/2014/main" id="{E2C1CF5B-4B63-4C16-86A4-233DFDC05E60}"/>
              </a:ext>
            </a:extLst>
          </p:cNvPr>
          <p:cNvSpPr txBox="1"/>
          <p:nvPr/>
        </p:nvSpPr>
        <p:spPr>
          <a:xfrm>
            <a:off x="4280326" y="4588586"/>
            <a:ext cx="1114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86.7 %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D9AE5-28FD-4DB8-9E2E-DC1BBC407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AB328F-76BD-4C1F-9705-28F39EFED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59D49C-8FD6-425A-A324-7313D625A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36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CU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6E11EC6-42FC-4B37-8504-98769ED2ECB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8318" y="1724025"/>
          <a:ext cx="8843327" cy="1163830"/>
        </p:xfrm>
        <a:graphic>
          <a:graphicData uri="http://schemas.openxmlformats.org/drawingml/2006/table">
            <a:tbl>
              <a:tblPr/>
              <a:tblGrid>
                <a:gridCol w="1322839">
                  <a:extLst>
                    <a:ext uri="{9D8B030D-6E8A-4147-A177-3AD203B41FA5}">
                      <a16:colId xmlns:a16="http://schemas.microsoft.com/office/drawing/2014/main" val="1735560043"/>
                    </a:ext>
                  </a:extLst>
                </a:gridCol>
                <a:gridCol w="7520488">
                  <a:extLst>
                    <a:ext uri="{9D8B030D-6E8A-4147-A177-3AD203B41FA5}">
                      <a16:colId xmlns:a16="http://schemas.microsoft.com/office/drawing/2014/main" val="4281505359"/>
                    </a:ext>
                  </a:extLst>
                </a:gridCol>
              </a:tblGrid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PAY-GRA-060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GNSS receiver shall allow multi-frequency GNSS signal acquisition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109384"/>
                  </a:ext>
                </a:extLst>
              </a:tr>
              <a:tr h="577678">
                <a:tc>
                  <a:txBody>
                    <a:bodyPr/>
                    <a:lstStyle/>
                    <a:p>
                      <a:pPr rtl="0" fontAlgn="b"/>
                      <a:r>
                        <a:rPr lang="es-ES" sz="1800" b="1" dirty="0">
                          <a:effectLst/>
                        </a:rPr>
                        <a:t>PAY-GRA-070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gravimetry payload shall produce enough data to generate 3 geoid models during the mission life time</a:t>
                      </a:r>
                    </a:p>
                  </a:txBody>
                  <a:tcPr marL="28134" marR="28134" marT="18756" marB="1875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958774"/>
                  </a:ext>
                </a:extLst>
              </a:tr>
            </a:tbl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68B2426E-DCD3-49EA-8FD9-8BC2F5EB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4" y="3232546"/>
            <a:ext cx="5019916" cy="2932922"/>
          </a:xfrm>
          <a:prstGeom prst="rect">
            <a:avLst/>
          </a:prstGeom>
        </p:spPr>
      </p:pic>
      <p:sp>
        <p:nvSpPr>
          <p:cNvPr id="16" name="ZoneTexte 24">
            <a:extLst>
              <a:ext uri="{FF2B5EF4-FFF2-40B4-BE49-F238E27FC236}">
                <a16:creationId xmlns:a16="http://schemas.microsoft.com/office/drawing/2014/main" id="{699E6780-1585-4D68-9EDB-B68F5C35C13F}"/>
              </a:ext>
            </a:extLst>
          </p:cNvPr>
          <p:cNvSpPr txBox="1"/>
          <p:nvPr/>
        </p:nvSpPr>
        <p:spPr>
          <a:xfrm>
            <a:off x="5638799" y="3514093"/>
            <a:ext cx="5142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Multi-frequency to cancel position error caused by ionospheric </a:t>
            </a:r>
            <a:r>
              <a:rPr lang="en-GB" dirty="0" err="1"/>
              <a:t>sintillation</a:t>
            </a:r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 geoid models to conclude about time-variable gravity force trend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1CB2A-6476-45CE-9CBE-2A5F6144E1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A5B6B85-6912-4628-B6D2-3E90E32A0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B65B4-C7DF-4A04-9323-C5F5E58EE6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3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Payload</a:t>
            </a: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system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8" name="ZoneTexte 24">
            <a:extLst>
              <a:ext uri="{FF2B5EF4-FFF2-40B4-BE49-F238E27FC236}">
                <a16:creationId xmlns:a16="http://schemas.microsoft.com/office/drawing/2014/main" id="{4B589FA9-36AC-40E8-A824-11EDB6F125C5}"/>
              </a:ext>
            </a:extLst>
          </p:cNvPr>
          <p:cNvSpPr txBox="1"/>
          <p:nvPr/>
        </p:nvSpPr>
        <p:spPr>
          <a:xfrm>
            <a:off x="2395228" y="2963535"/>
            <a:ext cx="1005837" cy="394216"/>
          </a:xfrm>
          <a:prstGeom prst="roundRect">
            <a:avLst>
              <a:gd name="adj" fmla="val 2515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OBC</a:t>
            </a:r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BEEF098B-97FB-4F7C-BBB8-9D8B0E96EE6B}"/>
              </a:ext>
            </a:extLst>
          </p:cNvPr>
          <p:cNvSpPr txBox="1"/>
          <p:nvPr/>
        </p:nvSpPr>
        <p:spPr>
          <a:xfrm>
            <a:off x="4896556" y="2676832"/>
            <a:ext cx="1945436" cy="967621"/>
          </a:xfrm>
          <a:prstGeom prst="roundRect">
            <a:avLst>
              <a:gd name="adj" fmla="val 2515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Module GNSS</a:t>
            </a:r>
          </a:p>
          <a:p>
            <a:pPr algn="ctr"/>
            <a:r>
              <a:rPr lang="fr-FR" sz="1600" i="1" dirty="0">
                <a:solidFill>
                  <a:schemeClr val="tx1"/>
                </a:solidFill>
              </a:rPr>
              <a:t>Récepteur </a:t>
            </a:r>
            <a:r>
              <a:rPr lang="fr-FR" sz="1600" i="1" dirty="0" err="1">
                <a:solidFill>
                  <a:schemeClr val="tx1"/>
                </a:solidFill>
              </a:rPr>
              <a:t>Novatel</a:t>
            </a:r>
            <a:r>
              <a:rPr lang="fr-FR" sz="1600" i="1" dirty="0">
                <a:solidFill>
                  <a:schemeClr val="tx1"/>
                </a:solidFill>
              </a:rPr>
              <a:t> OEM7720</a:t>
            </a:r>
          </a:p>
        </p:txBody>
      </p:sp>
      <p:sp>
        <p:nvSpPr>
          <p:cNvPr id="11" name="ZoneTexte 24">
            <a:extLst>
              <a:ext uri="{FF2B5EF4-FFF2-40B4-BE49-F238E27FC236}">
                <a16:creationId xmlns:a16="http://schemas.microsoft.com/office/drawing/2014/main" id="{BE390C43-A59A-419E-BE4B-D5BD69927546}"/>
              </a:ext>
            </a:extLst>
          </p:cNvPr>
          <p:cNvSpPr txBox="1"/>
          <p:nvPr/>
        </p:nvSpPr>
        <p:spPr>
          <a:xfrm>
            <a:off x="4920427" y="1652658"/>
            <a:ext cx="1719238" cy="680918"/>
          </a:xfrm>
          <a:prstGeom prst="roundRect">
            <a:avLst>
              <a:gd name="adj" fmla="val 2515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Accéléromètres </a:t>
            </a:r>
            <a:r>
              <a:rPr lang="fr-FR" sz="1600" i="1" dirty="0">
                <a:solidFill>
                  <a:schemeClr val="tx1"/>
                </a:solidFill>
              </a:rPr>
              <a:t>MEMS</a:t>
            </a:r>
            <a:endParaRPr lang="fr-FR" sz="1600" b="1" i="1" dirty="0">
              <a:solidFill>
                <a:schemeClr val="tx1"/>
              </a:solidFill>
            </a:endParaRPr>
          </a:p>
        </p:txBody>
      </p:sp>
      <p:sp>
        <p:nvSpPr>
          <p:cNvPr id="12" name="ZoneTexte 24">
            <a:extLst>
              <a:ext uri="{FF2B5EF4-FFF2-40B4-BE49-F238E27FC236}">
                <a16:creationId xmlns:a16="http://schemas.microsoft.com/office/drawing/2014/main" id="{3BF4329F-CB9C-42DB-BCF6-B7BC17EE0B71}"/>
              </a:ext>
            </a:extLst>
          </p:cNvPr>
          <p:cNvSpPr txBox="1"/>
          <p:nvPr/>
        </p:nvSpPr>
        <p:spPr>
          <a:xfrm>
            <a:off x="5234486" y="3943910"/>
            <a:ext cx="1269575" cy="680918"/>
          </a:xfrm>
          <a:prstGeom prst="roundRect">
            <a:avLst>
              <a:gd name="adj" fmla="val 2515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Oscillateur externe</a:t>
            </a:r>
          </a:p>
        </p:txBody>
      </p:sp>
      <p:sp>
        <p:nvSpPr>
          <p:cNvPr id="13" name="ZoneTexte 24">
            <a:extLst>
              <a:ext uri="{FF2B5EF4-FFF2-40B4-BE49-F238E27FC236}">
                <a16:creationId xmlns:a16="http://schemas.microsoft.com/office/drawing/2014/main" id="{61A49493-0052-41B6-94DE-A8F4D252209C}"/>
              </a:ext>
            </a:extLst>
          </p:cNvPr>
          <p:cNvSpPr txBox="1"/>
          <p:nvPr/>
        </p:nvSpPr>
        <p:spPr>
          <a:xfrm>
            <a:off x="8337483" y="2967727"/>
            <a:ext cx="1719238" cy="394216"/>
          </a:xfrm>
          <a:prstGeom prst="roundRect">
            <a:avLst>
              <a:gd name="adj" fmla="val 2515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</a:rPr>
              <a:t>Patch </a:t>
            </a:r>
            <a:r>
              <a:rPr lang="fr-FR" sz="1600" b="1" dirty="0" err="1">
                <a:solidFill>
                  <a:schemeClr val="tx1"/>
                </a:solidFill>
              </a:rPr>
              <a:t>antenna</a:t>
            </a:r>
            <a:endParaRPr lang="fr-FR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54B7C8A-16C1-4D07-AF27-1A8186FE80D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401065" y="3160643"/>
            <a:ext cx="149549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46B8425-A38D-47B1-B343-26CD775B1F6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401065" y="1993117"/>
            <a:ext cx="1519362" cy="116752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C8F73E3-EBA4-4783-ACEC-574009297381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V="1">
            <a:off x="5869274" y="3644453"/>
            <a:ext cx="0" cy="29945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A5DBDF1-3A4D-4CF5-AB0A-A08EAAEEB0D6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 flipV="1">
            <a:off x="6841992" y="3160643"/>
            <a:ext cx="1495491" cy="41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Imagen relacionada">
            <a:extLst>
              <a:ext uri="{FF2B5EF4-FFF2-40B4-BE49-F238E27FC236}">
                <a16:creationId xmlns:a16="http://schemas.microsoft.com/office/drawing/2014/main" id="{5423DE5D-4D4C-44DF-8DAF-392F68F5F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102" y="2892878"/>
            <a:ext cx="1599547" cy="15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E5E0E5B-A947-4AD9-8808-65B7ED80E6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2142" y="3357751"/>
            <a:ext cx="1269576" cy="826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7AC5C48E-54C5-43D7-8F30-146CA93BCE2B}"/>
              </a:ext>
            </a:extLst>
          </p:cNvPr>
          <p:cNvSpPr/>
          <p:nvPr/>
        </p:nvSpPr>
        <p:spPr>
          <a:xfrm>
            <a:off x="4189154" y="1165288"/>
            <a:ext cx="3213996" cy="1511543"/>
          </a:xfrm>
          <a:prstGeom prst="mathMultiply">
            <a:avLst>
              <a:gd name="adj1" fmla="val 50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AC063A8E-9C5A-4792-B80A-2A6E09A1390B}"/>
              </a:ext>
            </a:extLst>
          </p:cNvPr>
          <p:cNvSpPr/>
          <p:nvPr/>
        </p:nvSpPr>
        <p:spPr>
          <a:xfrm>
            <a:off x="4242452" y="3569600"/>
            <a:ext cx="3213996" cy="1511543"/>
          </a:xfrm>
          <a:prstGeom prst="mathMultiply">
            <a:avLst>
              <a:gd name="adj1" fmla="val 50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4">
            <a:extLst>
              <a:ext uri="{FF2B5EF4-FFF2-40B4-BE49-F238E27FC236}">
                <a16:creationId xmlns:a16="http://schemas.microsoft.com/office/drawing/2014/main" id="{F76EB2E6-8051-42BE-B4F7-D51B008BFB8B}"/>
              </a:ext>
            </a:extLst>
          </p:cNvPr>
          <p:cNvSpPr txBox="1"/>
          <p:nvPr/>
        </p:nvSpPr>
        <p:spPr>
          <a:xfrm>
            <a:off x="6956292" y="1682073"/>
            <a:ext cx="481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Replaced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modelisations</a:t>
            </a:r>
            <a:r>
              <a:rPr lang="es-ES" dirty="0"/>
              <a:t> as no </a:t>
            </a:r>
            <a:r>
              <a:rPr lang="es-ES" dirty="0" err="1"/>
              <a:t>accelerometer</a:t>
            </a:r>
            <a:r>
              <a:rPr lang="es-ES" dirty="0"/>
              <a:t> </a:t>
            </a: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enough</a:t>
            </a:r>
            <a:r>
              <a:rPr lang="es-ES" dirty="0"/>
              <a:t> </a:t>
            </a:r>
            <a:r>
              <a:rPr lang="es-ES" dirty="0" err="1"/>
              <a:t>accuracy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acceptabledimensions</a:t>
            </a:r>
            <a:endParaRPr lang="es-E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550F2A1-6C92-415E-B90C-D3F03B3E303C}"/>
              </a:ext>
            </a:extLst>
          </p:cNvPr>
          <p:cNvSpPr txBox="1"/>
          <p:nvPr/>
        </p:nvSpPr>
        <p:spPr>
          <a:xfrm>
            <a:off x="6956292" y="4533680"/>
            <a:ext cx="481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</a:t>
            </a:r>
            <a:r>
              <a:rPr lang="es-ES" dirty="0" err="1"/>
              <a:t>need</a:t>
            </a:r>
            <a:r>
              <a:rPr lang="es-ES" dirty="0"/>
              <a:t> as </a:t>
            </a:r>
            <a:r>
              <a:rPr lang="es-ES" dirty="0" err="1"/>
              <a:t>clock</a:t>
            </a:r>
            <a:r>
              <a:rPr lang="es-ES" dirty="0"/>
              <a:t> </a:t>
            </a:r>
            <a:r>
              <a:rPr lang="es-ES" dirty="0" err="1"/>
              <a:t>bias</a:t>
            </a:r>
            <a:r>
              <a:rPr lang="es-ES" dirty="0"/>
              <a:t> </a:t>
            </a:r>
            <a:r>
              <a:rPr lang="es-ES" dirty="0" err="1"/>
              <a:t>solved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4th </a:t>
            </a:r>
            <a:r>
              <a:rPr lang="es-ES" dirty="0" err="1"/>
              <a:t>satellite</a:t>
            </a:r>
            <a:r>
              <a:rPr lang="es-ES" dirty="0"/>
              <a:t> in </a:t>
            </a:r>
            <a:r>
              <a:rPr lang="es-ES" dirty="0" err="1"/>
              <a:t>geolocalisation</a:t>
            </a:r>
            <a:r>
              <a:rPr lang="es-ES" dirty="0"/>
              <a:t> and no more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GNSS receiver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used</a:t>
            </a:r>
            <a:endParaRPr lang="es-ES" dirty="0"/>
          </a:p>
        </p:txBody>
      </p:sp>
      <p:pic>
        <p:nvPicPr>
          <p:cNvPr id="4098" name="Picture 2" descr="C099">
            <a:extLst>
              <a:ext uri="{FF2B5EF4-FFF2-40B4-BE49-F238E27FC236}">
                <a16:creationId xmlns:a16="http://schemas.microsoft.com/office/drawing/2014/main" id="{06830D2D-BD58-4388-8CDD-B9A440EA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3" y="4546158"/>
            <a:ext cx="3654239" cy="187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4">
            <a:extLst>
              <a:ext uri="{FF2B5EF4-FFF2-40B4-BE49-F238E27FC236}">
                <a16:creationId xmlns:a16="http://schemas.microsoft.com/office/drawing/2014/main" id="{7F205AFA-C1DF-4F94-9149-F571CA6B16DD}"/>
              </a:ext>
            </a:extLst>
          </p:cNvPr>
          <p:cNvSpPr txBox="1"/>
          <p:nvPr/>
        </p:nvSpPr>
        <p:spPr>
          <a:xfrm>
            <a:off x="4377384" y="5487825"/>
            <a:ext cx="696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possibilitye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analysing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use </a:t>
            </a:r>
            <a:r>
              <a:rPr lang="es-ES" dirty="0" err="1"/>
              <a:t>ublox</a:t>
            </a:r>
            <a:r>
              <a:rPr lang="es-ES" dirty="0"/>
              <a:t> F9 low-cost receiver </a:t>
            </a:r>
            <a:r>
              <a:rPr lang="es-ES" dirty="0">
                <a:sym typeface="Wingdings" panose="05000000000000000000" pitchFamily="2" charset="2"/>
              </a:rPr>
              <a:t> No </a:t>
            </a:r>
            <a:r>
              <a:rPr lang="es-ES" dirty="0" err="1">
                <a:sym typeface="Wingdings" panose="05000000000000000000" pitchFamily="2" charset="2"/>
              </a:rPr>
              <a:t>enough</a:t>
            </a:r>
            <a:r>
              <a:rPr lang="es-ES" dirty="0">
                <a:sym typeface="Wingdings" panose="05000000000000000000" pitchFamily="2" charset="2"/>
              </a:rPr>
              <a:t> data </a:t>
            </a:r>
            <a:r>
              <a:rPr lang="es-ES" dirty="0" err="1">
                <a:sym typeface="Wingdings" panose="05000000000000000000" pitchFamily="2" charset="2"/>
              </a:rPr>
              <a:t>accessible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for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the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moment</a:t>
            </a:r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CCC14-392B-4A93-B989-8794C17227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CBEAF7B-1770-499A-BD87-D4A85E05C4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8C5CA-4027-48FF-8839-846019BEC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2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</a:t>
            </a:r>
            <a:r>
              <a:rPr lang="fr-FR" sz="4000" dirty="0" err="1">
                <a:latin typeface="Bahnschrift SemiBold Condensed" panose="020B0502040204020203" pitchFamily="34" charset="0"/>
              </a:rPr>
              <a:t>payload</a:t>
            </a:r>
            <a:endParaRPr lang="fr-FR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Payload</a:t>
            </a: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system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26" name="ZoneTexte 24">
            <a:extLst>
              <a:ext uri="{FF2B5EF4-FFF2-40B4-BE49-F238E27FC236}">
                <a16:creationId xmlns:a16="http://schemas.microsoft.com/office/drawing/2014/main" id="{7F205AFA-C1DF-4F94-9149-F571CA6B16DD}"/>
              </a:ext>
            </a:extLst>
          </p:cNvPr>
          <p:cNvSpPr txBox="1"/>
          <p:nvPr/>
        </p:nvSpPr>
        <p:spPr>
          <a:xfrm>
            <a:off x="1938318" y="1824207"/>
            <a:ext cx="7656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progress: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Code </a:t>
            </a:r>
            <a:r>
              <a:rPr lang="en-GB" dirty="0" err="1"/>
              <a:t>developpement</a:t>
            </a:r>
            <a:r>
              <a:rPr lang="en-GB" dirty="0"/>
              <a:t> for detailed accuracy analysis of final geoid models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C3B83C6-70E6-4689-A89B-C2300083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71" y="2913106"/>
            <a:ext cx="5050971" cy="3788228"/>
          </a:xfrm>
          <a:prstGeom prst="rect">
            <a:avLst/>
          </a:prstGeom>
        </p:spPr>
      </p:pic>
      <p:sp>
        <p:nvSpPr>
          <p:cNvPr id="27" name="ZoneTexte 24">
            <a:extLst>
              <a:ext uri="{FF2B5EF4-FFF2-40B4-BE49-F238E27FC236}">
                <a16:creationId xmlns:a16="http://schemas.microsoft.com/office/drawing/2014/main" id="{2D28A3DC-A74C-4A39-AB96-D964CB1720A4}"/>
              </a:ext>
            </a:extLst>
          </p:cNvPr>
          <p:cNvSpPr txBox="1"/>
          <p:nvPr/>
        </p:nvSpPr>
        <p:spPr>
          <a:xfrm>
            <a:off x="6220032" y="3177354"/>
            <a:ext cx="5521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have implemented the plotting of coefficients using spherical harmonics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have to implement the acceleration approach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6AC5F-743A-48AD-945B-FF8FE698C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2AE02-A9E9-4557-9FBC-C1AE15470E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19CEF-2C20-4BDA-A125-B142272279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347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380D95-0956-4F27-BD7A-4DCE56759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Payload</a:t>
            </a:r>
            <a:r>
              <a:rPr lang="fr-FR" dirty="0"/>
              <a:t> Iridium </a:t>
            </a:r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4908EF-7399-4E50-8350-0664783FE1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Pierres-Yves </a:t>
            </a:r>
            <a:r>
              <a:rPr lang="fr-FR" dirty="0" err="1"/>
              <a:t>Schini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0AE61-D667-48C8-A594-A24B190D9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37E72-11F5-44A2-9DC0-74EEC05A6D2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6B2A4D-78FB-4DF3-84AB-187D691CCA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142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A2E798F-6A69-4734-9176-EFC9FDA51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29" y="82339"/>
            <a:ext cx="8494508" cy="1129200"/>
          </a:xfrm>
        </p:spPr>
        <p:txBody>
          <a:bodyPr/>
          <a:lstStyle/>
          <a:p>
            <a:r>
              <a:rPr lang="fr-FR" dirty="0"/>
              <a:t>Iridium </a:t>
            </a:r>
            <a:r>
              <a:rPr lang="fr-FR"/>
              <a:t>Requirements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1B51A-63DF-4FF3-90EA-A1889F62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37E72-11F5-44A2-9DC0-74EEC05A6D2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B7BFBF-E450-409C-B1D3-FFF884D56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6E530C5-4A97-484A-A291-0DEE31E9A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054105"/>
              </p:ext>
            </p:extLst>
          </p:nvPr>
        </p:nvGraphicFramePr>
        <p:xfrm>
          <a:off x="1025956" y="2560320"/>
          <a:ext cx="9685658" cy="173736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433159">
                  <a:extLst>
                    <a:ext uri="{9D8B030D-6E8A-4147-A177-3AD203B41FA5}">
                      <a16:colId xmlns:a16="http://schemas.microsoft.com/office/drawing/2014/main" val="1302152758"/>
                    </a:ext>
                  </a:extLst>
                </a:gridCol>
                <a:gridCol w="8252499">
                  <a:extLst>
                    <a:ext uri="{9D8B030D-6E8A-4147-A177-3AD203B41FA5}">
                      <a16:colId xmlns:a16="http://schemas.microsoft.com/office/drawing/2014/main" val="250794518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PAY-IRI-001</a:t>
                      </a:r>
                      <a:endParaRPr lang="fr-FR" sz="1800" b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satellite shall be able to execute simple missions from messages we sent through the Iridium constellation : for example request to send the general state of the satellite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6981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PAY-IRI-002</a:t>
                      </a:r>
                      <a:endParaRPr lang="fr-FR" sz="1800" b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The communication time between the satellite and the Iridium-Next constellation shall be suficient to transmit the required data, that is at least ... </a:t>
                      </a:r>
                      <a:endParaRPr lang="en-US" sz="1800" b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6673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800">
                          <a:effectLst/>
                        </a:rPr>
                        <a:t>PAY-IRI-003</a:t>
                      </a:r>
                      <a:endParaRPr lang="fr-FR" sz="1800" b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The satellite shall be able to communicate with the Iridium-Next constellation often enough to have a possible communication with the Earth at least 20% of time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94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239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07505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latin typeface="Bahnschrift SemiBold Condensed" panose="020B0502040204020203" pitchFamily="34" charset="0"/>
              </a:rPr>
              <a:t>Backup slides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98D31-72F3-44E2-9C90-7817ED68C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62FE7-DC96-4868-AA04-922EE596A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E76F2-AC0C-40EA-A230-5905F8BCB1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7564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138000"/>
            <a:ext cx="12191400" cy="719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Image 4"/>
          <p:cNvPicPr/>
          <p:nvPr/>
        </p:nvPicPr>
        <p:blipFill>
          <a:blip r:embed="rId2"/>
          <a:stretch/>
        </p:blipFill>
        <p:spPr>
          <a:xfrm>
            <a:off x="10783440" y="246960"/>
            <a:ext cx="1006560" cy="987120"/>
          </a:xfrm>
          <a:prstGeom prst="rect">
            <a:avLst/>
          </a:prstGeom>
          <a:ln>
            <a:noFill/>
          </a:ln>
        </p:spPr>
      </p:pic>
      <p:pic>
        <p:nvPicPr>
          <p:cNvPr id="87" name="Image 5"/>
          <p:cNvPicPr/>
          <p:nvPr/>
        </p:nvPicPr>
        <p:blipFill>
          <a:blip r:embed="rId3"/>
          <a:stretch/>
        </p:blipFill>
        <p:spPr>
          <a:xfrm>
            <a:off x="165240" y="150120"/>
            <a:ext cx="1251360" cy="118044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 flipH="1">
            <a:off x="-720" y="6138000"/>
            <a:ext cx="4425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asalization Rg"/>
                <a:ea typeface="DejaVu Sans"/>
              </a:rPr>
              <a:t>TOLOSAT</a:t>
            </a:r>
            <a:endParaRPr lang="fr-FR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Image 7"/>
          <p:cNvPicPr/>
          <p:nvPr/>
        </p:nvPicPr>
        <p:blipFill>
          <a:blip r:embed="rId4"/>
          <a:srcRect l="65514" t="42371" r="25725" b="38278"/>
          <a:stretch/>
        </p:blipFill>
        <p:spPr>
          <a:xfrm>
            <a:off x="2554200" y="6235560"/>
            <a:ext cx="411840" cy="51228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2221920" y="529560"/>
            <a:ext cx="77475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 au GNSS</a:t>
            </a:r>
          </a:p>
        </p:txBody>
      </p:sp>
      <p:pic>
        <p:nvPicPr>
          <p:cNvPr id="1026" name="Picture 2" descr="Resultado de imagen de constellations GNSS frequenci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983" y="2381895"/>
            <a:ext cx="7620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212020" y="1402735"/>
            <a:ext cx="771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 constellations GNSS, fréquences dans la bande L (1-2GHz) RHCP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004BE-4526-4CA0-B314-27EAD71F15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0026A-2598-40C4-BADD-80AAECFF3D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65D215-B052-48B1-B438-4F5C479C1D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138000"/>
            <a:ext cx="12191400" cy="719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Image 4"/>
          <p:cNvPicPr/>
          <p:nvPr/>
        </p:nvPicPr>
        <p:blipFill>
          <a:blip r:embed="rId2"/>
          <a:stretch/>
        </p:blipFill>
        <p:spPr>
          <a:xfrm>
            <a:off x="10783440" y="246960"/>
            <a:ext cx="1006560" cy="987120"/>
          </a:xfrm>
          <a:prstGeom prst="rect">
            <a:avLst/>
          </a:prstGeom>
          <a:ln>
            <a:noFill/>
          </a:ln>
        </p:spPr>
      </p:pic>
      <p:pic>
        <p:nvPicPr>
          <p:cNvPr id="87" name="Image 5"/>
          <p:cNvPicPr/>
          <p:nvPr/>
        </p:nvPicPr>
        <p:blipFill>
          <a:blip r:embed="rId3"/>
          <a:stretch/>
        </p:blipFill>
        <p:spPr>
          <a:xfrm>
            <a:off x="165240" y="150120"/>
            <a:ext cx="1251360" cy="118044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 flipH="1">
            <a:off x="-720" y="6138000"/>
            <a:ext cx="4425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asalization Rg"/>
                <a:ea typeface="DejaVu Sans"/>
              </a:rPr>
              <a:t>TOLOSAT</a:t>
            </a:r>
            <a:endParaRPr lang="fr-FR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Image 7"/>
          <p:cNvPicPr/>
          <p:nvPr/>
        </p:nvPicPr>
        <p:blipFill>
          <a:blip r:embed="rId4"/>
          <a:srcRect l="65514" t="42371" r="25725" b="38278"/>
          <a:stretch/>
        </p:blipFill>
        <p:spPr>
          <a:xfrm>
            <a:off x="2554200" y="6235560"/>
            <a:ext cx="411840" cy="51228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2221920" y="529560"/>
            <a:ext cx="77475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 au GNSS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212020" y="1402735"/>
            <a:ext cx="771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Exemple du signal: GPS</a:t>
            </a:r>
          </a:p>
        </p:txBody>
      </p:sp>
      <p:pic>
        <p:nvPicPr>
          <p:cNvPr id="3074" name="Picture 2" descr="Resultado de imagen de Signal G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20" y="2067802"/>
            <a:ext cx="4604496" cy="302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Signal GP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78226" r="-896" b="320"/>
          <a:stretch/>
        </p:blipFill>
        <p:spPr bwMode="auto">
          <a:xfrm>
            <a:off x="5505498" y="2067802"/>
            <a:ext cx="6096000" cy="91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46E8D5-47E6-4A4B-8629-06A8DCC35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171A5-2D7D-4E26-B3C2-CFD59AD15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A3701-EE62-4B47-9622-67D6ECE2E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318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6138000"/>
            <a:ext cx="12191400" cy="719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Image 4"/>
          <p:cNvPicPr/>
          <p:nvPr/>
        </p:nvPicPr>
        <p:blipFill>
          <a:blip r:embed="rId2"/>
          <a:stretch/>
        </p:blipFill>
        <p:spPr>
          <a:xfrm>
            <a:off x="10783440" y="246960"/>
            <a:ext cx="1006560" cy="987120"/>
          </a:xfrm>
          <a:prstGeom prst="rect">
            <a:avLst/>
          </a:prstGeom>
          <a:ln>
            <a:noFill/>
          </a:ln>
        </p:spPr>
      </p:pic>
      <p:pic>
        <p:nvPicPr>
          <p:cNvPr id="94" name="Image 5"/>
          <p:cNvPicPr/>
          <p:nvPr/>
        </p:nvPicPr>
        <p:blipFill>
          <a:blip r:embed="rId3"/>
          <a:stretch/>
        </p:blipFill>
        <p:spPr>
          <a:xfrm>
            <a:off x="165240" y="150120"/>
            <a:ext cx="1251360" cy="118044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 flipH="1">
            <a:off x="-720" y="6138000"/>
            <a:ext cx="4425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asalization Rg"/>
                <a:ea typeface="DejaVu Sans"/>
              </a:rPr>
              <a:t>TOLOSAT</a:t>
            </a:r>
            <a:endParaRPr lang="fr-FR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Image 7"/>
          <p:cNvPicPr/>
          <p:nvPr/>
        </p:nvPicPr>
        <p:blipFill>
          <a:blip r:embed="rId4"/>
          <a:srcRect l="65514" t="42371" r="25725" b="38278"/>
          <a:stretch/>
        </p:blipFill>
        <p:spPr>
          <a:xfrm>
            <a:off x="2554200" y="6235560"/>
            <a:ext cx="411840" cy="51228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2221920" y="529560"/>
            <a:ext cx="77475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Types de mesures</a:t>
            </a:r>
            <a:endParaRPr lang="fr-F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 descr="Resultado de imagen de satelli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29" y="1498464"/>
            <a:ext cx="1877942" cy="133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rma libre 1"/>
          <p:cNvSpPr/>
          <p:nvPr/>
        </p:nvSpPr>
        <p:spPr>
          <a:xfrm>
            <a:off x="2674961" y="2367862"/>
            <a:ext cx="1618706" cy="2149547"/>
          </a:xfrm>
          <a:custGeom>
            <a:avLst/>
            <a:gdLst>
              <a:gd name="connsiteX0" fmla="*/ 0 w 1618706"/>
              <a:gd name="connsiteY0" fmla="*/ 34144 h 2149547"/>
              <a:gd name="connsiteX1" fmla="*/ 777923 w 1618706"/>
              <a:gd name="connsiteY1" fmla="*/ 34144 h 2149547"/>
              <a:gd name="connsiteX2" fmla="*/ 95535 w 1618706"/>
              <a:gd name="connsiteY2" fmla="*/ 388986 h 2149547"/>
              <a:gd name="connsiteX3" fmla="*/ 805218 w 1618706"/>
              <a:gd name="connsiteY3" fmla="*/ 334395 h 2149547"/>
              <a:gd name="connsiteX4" fmla="*/ 286603 w 1618706"/>
              <a:gd name="connsiteY4" fmla="*/ 689237 h 2149547"/>
              <a:gd name="connsiteX5" fmla="*/ 928048 w 1618706"/>
              <a:gd name="connsiteY5" fmla="*/ 634645 h 2149547"/>
              <a:gd name="connsiteX6" fmla="*/ 464024 w 1618706"/>
              <a:gd name="connsiteY6" fmla="*/ 975839 h 2149547"/>
              <a:gd name="connsiteX7" fmla="*/ 1064526 w 1618706"/>
              <a:gd name="connsiteY7" fmla="*/ 893953 h 2149547"/>
              <a:gd name="connsiteX8" fmla="*/ 600502 w 1618706"/>
              <a:gd name="connsiteY8" fmla="*/ 1248795 h 2149547"/>
              <a:gd name="connsiteX9" fmla="*/ 1146412 w 1618706"/>
              <a:gd name="connsiteY9" fmla="*/ 1153260 h 2149547"/>
              <a:gd name="connsiteX10" fmla="*/ 805218 w 1618706"/>
              <a:gd name="connsiteY10" fmla="*/ 1508102 h 2149547"/>
              <a:gd name="connsiteX11" fmla="*/ 1282890 w 1618706"/>
              <a:gd name="connsiteY11" fmla="*/ 1426216 h 2149547"/>
              <a:gd name="connsiteX12" fmla="*/ 928048 w 1618706"/>
              <a:gd name="connsiteY12" fmla="*/ 1822001 h 2149547"/>
              <a:gd name="connsiteX13" fmla="*/ 1501254 w 1618706"/>
              <a:gd name="connsiteY13" fmla="*/ 1644580 h 2149547"/>
              <a:gd name="connsiteX14" fmla="*/ 1064526 w 1618706"/>
              <a:gd name="connsiteY14" fmla="*/ 2081308 h 2149547"/>
              <a:gd name="connsiteX15" fmla="*/ 1610436 w 1618706"/>
              <a:gd name="connsiteY15" fmla="*/ 1849296 h 2149547"/>
              <a:gd name="connsiteX16" fmla="*/ 1392072 w 1618706"/>
              <a:gd name="connsiteY16" fmla="*/ 2149547 h 2149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8706" h="2149547">
                <a:moveTo>
                  <a:pt x="0" y="34144"/>
                </a:moveTo>
                <a:cubicBezTo>
                  <a:pt x="381000" y="4574"/>
                  <a:pt x="762000" y="-24996"/>
                  <a:pt x="777923" y="34144"/>
                </a:cubicBezTo>
                <a:cubicBezTo>
                  <a:pt x="793846" y="93284"/>
                  <a:pt x="90986" y="338944"/>
                  <a:pt x="95535" y="388986"/>
                </a:cubicBezTo>
                <a:cubicBezTo>
                  <a:pt x="100084" y="439028"/>
                  <a:pt x="773373" y="284353"/>
                  <a:pt x="805218" y="334395"/>
                </a:cubicBezTo>
                <a:cubicBezTo>
                  <a:pt x="837063" y="384437"/>
                  <a:pt x="266131" y="639195"/>
                  <a:pt x="286603" y="689237"/>
                </a:cubicBezTo>
                <a:cubicBezTo>
                  <a:pt x="307075" y="739279"/>
                  <a:pt x="898478" y="586878"/>
                  <a:pt x="928048" y="634645"/>
                </a:cubicBezTo>
                <a:cubicBezTo>
                  <a:pt x="957618" y="682412"/>
                  <a:pt x="441278" y="932621"/>
                  <a:pt x="464024" y="975839"/>
                </a:cubicBezTo>
                <a:cubicBezTo>
                  <a:pt x="486770" y="1019057"/>
                  <a:pt x="1041780" y="848460"/>
                  <a:pt x="1064526" y="893953"/>
                </a:cubicBezTo>
                <a:cubicBezTo>
                  <a:pt x="1087272" y="939446"/>
                  <a:pt x="586854" y="1205577"/>
                  <a:pt x="600502" y="1248795"/>
                </a:cubicBezTo>
                <a:cubicBezTo>
                  <a:pt x="614150" y="1292013"/>
                  <a:pt x="1112293" y="1110042"/>
                  <a:pt x="1146412" y="1153260"/>
                </a:cubicBezTo>
                <a:cubicBezTo>
                  <a:pt x="1180531" y="1196478"/>
                  <a:pt x="782472" y="1462609"/>
                  <a:pt x="805218" y="1508102"/>
                </a:cubicBezTo>
                <a:cubicBezTo>
                  <a:pt x="827964" y="1553595"/>
                  <a:pt x="1262418" y="1373900"/>
                  <a:pt x="1282890" y="1426216"/>
                </a:cubicBezTo>
                <a:cubicBezTo>
                  <a:pt x="1303362" y="1478532"/>
                  <a:pt x="891654" y="1785607"/>
                  <a:pt x="928048" y="1822001"/>
                </a:cubicBezTo>
                <a:cubicBezTo>
                  <a:pt x="964442" y="1858395"/>
                  <a:pt x="1478508" y="1601362"/>
                  <a:pt x="1501254" y="1644580"/>
                </a:cubicBezTo>
                <a:cubicBezTo>
                  <a:pt x="1524000" y="1687798"/>
                  <a:pt x="1046329" y="2047189"/>
                  <a:pt x="1064526" y="2081308"/>
                </a:cubicBezTo>
                <a:cubicBezTo>
                  <a:pt x="1082723" y="2115427"/>
                  <a:pt x="1555845" y="1837923"/>
                  <a:pt x="1610436" y="1849296"/>
                </a:cubicBezTo>
                <a:cubicBezTo>
                  <a:pt x="1665027" y="1860669"/>
                  <a:pt x="1433015" y="2101780"/>
                  <a:pt x="1392072" y="21495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0746" y="4305020"/>
            <a:ext cx="2172653" cy="1216686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3493171" y="2392112"/>
            <a:ext cx="40287" cy="3138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3492584" y="2336678"/>
            <a:ext cx="112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19 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790920" y="4305020"/>
                <a:ext cx="2175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20" y="4305020"/>
                <a:ext cx="217512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790920" y="4822083"/>
                <a:ext cx="21751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ambig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it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enti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è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</a:rPr>
                        <m:t>re</m:t>
                      </m:r>
                    </m:oMath>
                  </m:oMathPara>
                </a14:m>
                <a:endParaRPr lang="es-ES" b="0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s-ES" b="0" dirty="0"/>
                  <a:t>: </a:t>
                </a:r>
                <a:r>
                  <a:rPr lang="es-ES" b="0" dirty="0" err="1"/>
                  <a:t>dephasage</a:t>
                </a:r>
                <a:endParaRPr lang="es-ES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20" y="4822083"/>
                <a:ext cx="2175120" cy="9233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/>
          <p:cNvSpPr txBox="1"/>
          <p:nvPr/>
        </p:nvSpPr>
        <p:spPr>
          <a:xfrm>
            <a:off x="1587401" y="1045136"/>
            <a:ext cx="217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Mesure de phase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201340" y="1107000"/>
            <a:ext cx="217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Mesure de code</a:t>
            </a:r>
          </a:p>
        </p:txBody>
      </p:sp>
      <p:pic>
        <p:nvPicPr>
          <p:cNvPr id="2054" name="Picture 6" descr="Resultado de imagen de Signal GPS correlati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909" y="1944271"/>
            <a:ext cx="5138091" cy="39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7467034" y="1525635"/>
            <a:ext cx="331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Corrélation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66464-2BE9-4709-BED9-5DF9617FC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9CC719-0CEA-40A0-906C-327CE7F60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96568F-2C29-4D50-9D2A-17C8BA4AD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1">
            <a:extLst>
              <a:ext uri="{FF2B5EF4-FFF2-40B4-BE49-F238E27FC236}">
                <a16:creationId xmlns:a16="http://schemas.microsoft.com/office/drawing/2014/main" id="{37084E13-7C85-4FE4-A3DE-75603F8D4311}"/>
              </a:ext>
            </a:extLst>
          </p:cNvPr>
          <p:cNvSpPr txBox="1"/>
          <p:nvPr/>
        </p:nvSpPr>
        <p:spPr>
          <a:xfrm>
            <a:off x="1161290" y="1160215"/>
            <a:ext cx="743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Context : Order (n) influence on the model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46FD87-B556-4230-86CD-2ADB58873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842" y="1745863"/>
            <a:ext cx="6296315" cy="47222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8BF54A-7E45-4B33-B53B-E75B281607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6" t="83082" r="14702" b="4775"/>
          <a:stretch/>
        </p:blipFill>
        <p:spPr>
          <a:xfrm>
            <a:off x="3519219" y="6114211"/>
            <a:ext cx="5306729" cy="624467"/>
          </a:xfrm>
          <a:prstGeom prst="rect">
            <a:avLst/>
          </a:prstGeom>
        </p:spPr>
      </p:pic>
      <p:sp>
        <p:nvSpPr>
          <p:cNvPr id="8" name="CuadroTexto 5">
            <a:extLst>
              <a:ext uri="{FF2B5EF4-FFF2-40B4-BE49-F238E27FC236}">
                <a16:creationId xmlns:a16="http://schemas.microsoft.com/office/drawing/2014/main" id="{F5C79477-8913-4687-84D5-6BCEF3615714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</a:rPr>
              <a:t>Gravimetry mission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459D5-0885-4EF7-9ECF-0367A6CEF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EAB00BB-81D2-4C85-AAC5-DC98EE6BA0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0B138-7148-4A93-91F6-8F78BF01A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7681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138000"/>
            <a:ext cx="12191400" cy="719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Image 4"/>
          <p:cNvPicPr/>
          <p:nvPr/>
        </p:nvPicPr>
        <p:blipFill>
          <a:blip r:embed="rId2"/>
          <a:stretch/>
        </p:blipFill>
        <p:spPr>
          <a:xfrm>
            <a:off x="10783440" y="246960"/>
            <a:ext cx="1006560" cy="987120"/>
          </a:xfrm>
          <a:prstGeom prst="rect">
            <a:avLst/>
          </a:prstGeom>
          <a:ln>
            <a:noFill/>
          </a:ln>
        </p:spPr>
      </p:pic>
      <p:pic>
        <p:nvPicPr>
          <p:cNvPr id="87" name="Image 5"/>
          <p:cNvPicPr/>
          <p:nvPr/>
        </p:nvPicPr>
        <p:blipFill>
          <a:blip r:embed="rId3"/>
          <a:stretch/>
        </p:blipFill>
        <p:spPr>
          <a:xfrm>
            <a:off x="165240" y="150120"/>
            <a:ext cx="1251360" cy="118044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 flipH="1">
            <a:off x="-720" y="6138000"/>
            <a:ext cx="4425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asalization Rg"/>
                <a:ea typeface="DejaVu Sans"/>
              </a:rPr>
              <a:t>TOLOSAT</a:t>
            </a:r>
            <a:endParaRPr lang="fr-FR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Image 7"/>
          <p:cNvPicPr/>
          <p:nvPr/>
        </p:nvPicPr>
        <p:blipFill>
          <a:blip r:embed="rId4"/>
          <a:srcRect l="65514" t="42371" r="25725" b="38278"/>
          <a:stretch/>
        </p:blipFill>
        <p:spPr>
          <a:xfrm>
            <a:off x="2554200" y="6235560"/>
            <a:ext cx="411840" cy="51228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2221920" y="529560"/>
            <a:ext cx="77475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Mesure de code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22" y="1807876"/>
            <a:ext cx="6975911" cy="2964762"/>
          </a:xfrm>
          <a:prstGeom prst="rect">
            <a:avLst/>
          </a:prstGeom>
        </p:spPr>
      </p:pic>
      <p:pic>
        <p:nvPicPr>
          <p:cNvPr id="4098" name="Picture 2" descr="Resultado de imagen de Signal GPS correlatio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819" y="1330560"/>
            <a:ext cx="5205360" cy="390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019" y="4966008"/>
            <a:ext cx="4669914" cy="7458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A2F500-E5E0-4278-89A9-DDC354310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E4690B-C34C-4EB6-BEF1-E11121C22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5CCC9-F310-4E69-A20A-AFDC83EBA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213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138000"/>
            <a:ext cx="12191400" cy="719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Image 4"/>
          <p:cNvPicPr/>
          <p:nvPr/>
        </p:nvPicPr>
        <p:blipFill>
          <a:blip r:embed="rId2"/>
          <a:stretch/>
        </p:blipFill>
        <p:spPr>
          <a:xfrm>
            <a:off x="10783440" y="246960"/>
            <a:ext cx="1006560" cy="987120"/>
          </a:xfrm>
          <a:prstGeom prst="rect">
            <a:avLst/>
          </a:prstGeom>
          <a:ln>
            <a:noFill/>
          </a:ln>
        </p:spPr>
      </p:pic>
      <p:pic>
        <p:nvPicPr>
          <p:cNvPr id="87" name="Image 5"/>
          <p:cNvPicPr/>
          <p:nvPr/>
        </p:nvPicPr>
        <p:blipFill>
          <a:blip r:embed="rId3"/>
          <a:stretch/>
        </p:blipFill>
        <p:spPr>
          <a:xfrm>
            <a:off x="165240" y="150120"/>
            <a:ext cx="1251360" cy="118044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 flipH="1">
            <a:off x="-720" y="6138000"/>
            <a:ext cx="4425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asalization Rg"/>
                <a:ea typeface="DejaVu Sans"/>
              </a:rPr>
              <a:t>TOLOSAT</a:t>
            </a:r>
            <a:endParaRPr lang="fr-FR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Image 7"/>
          <p:cNvPicPr/>
          <p:nvPr/>
        </p:nvPicPr>
        <p:blipFill>
          <a:blip r:embed="rId4"/>
          <a:srcRect l="65514" t="42371" r="25725" b="38278"/>
          <a:stretch/>
        </p:blipFill>
        <p:spPr>
          <a:xfrm>
            <a:off x="2554200" y="6235560"/>
            <a:ext cx="411840" cy="51228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2221919" y="529560"/>
            <a:ext cx="7907973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fr-F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Corrélations </a:t>
            </a:r>
            <a:r>
              <a:rPr lang="fr-F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fr-F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ifférentes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282077" y="1511100"/>
            <a:ext cx="154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GPS L5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t="2731"/>
          <a:stretch/>
        </p:blipFill>
        <p:spPr>
          <a:xfrm>
            <a:off x="2061507" y="2019564"/>
            <a:ext cx="8068386" cy="308439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7294520" y="1487659"/>
            <a:ext cx="154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Galileo E5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437BE-37EB-41DF-92B8-CA799EBF9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68E85-F52E-4BF2-A8C3-9F778CE0F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7BE1B8-6B8B-4C74-9DDF-FFC9CB27FD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5321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138000"/>
            <a:ext cx="12191400" cy="719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Image 4"/>
          <p:cNvPicPr/>
          <p:nvPr/>
        </p:nvPicPr>
        <p:blipFill>
          <a:blip r:embed="rId2"/>
          <a:stretch/>
        </p:blipFill>
        <p:spPr>
          <a:xfrm>
            <a:off x="10783440" y="246960"/>
            <a:ext cx="1006560" cy="987120"/>
          </a:xfrm>
          <a:prstGeom prst="rect">
            <a:avLst/>
          </a:prstGeom>
          <a:ln>
            <a:noFill/>
          </a:ln>
        </p:spPr>
      </p:pic>
      <p:pic>
        <p:nvPicPr>
          <p:cNvPr id="87" name="Image 5"/>
          <p:cNvPicPr/>
          <p:nvPr/>
        </p:nvPicPr>
        <p:blipFill>
          <a:blip r:embed="rId3"/>
          <a:stretch/>
        </p:blipFill>
        <p:spPr>
          <a:xfrm>
            <a:off x="165240" y="150120"/>
            <a:ext cx="1251360" cy="118044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 flipH="1">
            <a:off x="-720" y="6138000"/>
            <a:ext cx="4425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asalization Rg"/>
                <a:ea typeface="DejaVu Sans"/>
              </a:rPr>
              <a:t>TOLOSAT</a:t>
            </a:r>
            <a:endParaRPr lang="fr-FR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Image 7"/>
          <p:cNvPicPr/>
          <p:nvPr/>
        </p:nvPicPr>
        <p:blipFill>
          <a:blip r:embed="rId4"/>
          <a:srcRect l="65514" t="42371" r="25725" b="38278"/>
          <a:stretch/>
        </p:blipFill>
        <p:spPr>
          <a:xfrm>
            <a:off x="2554200" y="6235560"/>
            <a:ext cx="411840" cy="512280"/>
          </a:xfrm>
          <a:prstGeom prst="rect">
            <a:avLst/>
          </a:prstGeom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5EF320C-4633-4582-8288-F76026727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345" y="146603"/>
            <a:ext cx="6991350" cy="578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8135B-1669-4356-AA8E-AA61BA7025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CD684C-41F8-46A7-BF11-75A44066C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DF357-A646-472F-9724-B9D353A6AE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5689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138000"/>
            <a:ext cx="12191400" cy="7192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Image 4"/>
          <p:cNvPicPr/>
          <p:nvPr/>
        </p:nvPicPr>
        <p:blipFill>
          <a:blip r:embed="rId2"/>
          <a:stretch/>
        </p:blipFill>
        <p:spPr>
          <a:xfrm>
            <a:off x="10783440" y="246960"/>
            <a:ext cx="1006560" cy="987120"/>
          </a:xfrm>
          <a:prstGeom prst="rect">
            <a:avLst/>
          </a:prstGeom>
          <a:ln>
            <a:noFill/>
          </a:ln>
        </p:spPr>
      </p:pic>
      <p:pic>
        <p:nvPicPr>
          <p:cNvPr id="87" name="Image 5"/>
          <p:cNvPicPr/>
          <p:nvPr/>
        </p:nvPicPr>
        <p:blipFill>
          <a:blip r:embed="rId3"/>
          <a:stretch/>
        </p:blipFill>
        <p:spPr>
          <a:xfrm>
            <a:off x="165240" y="150120"/>
            <a:ext cx="1251360" cy="118044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 flipH="1">
            <a:off x="-720" y="6138000"/>
            <a:ext cx="442548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Nasalization Rg"/>
                <a:ea typeface="DejaVu Sans"/>
              </a:rPr>
              <a:t>TOLOSAT</a:t>
            </a:r>
            <a:endParaRPr lang="fr-FR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Image 7"/>
          <p:cNvPicPr/>
          <p:nvPr/>
        </p:nvPicPr>
        <p:blipFill>
          <a:blip r:embed="rId4"/>
          <a:srcRect l="65514" t="42371" r="25725" b="38278"/>
          <a:stretch/>
        </p:blipFill>
        <p:spPr>
          <a:xfrm>
            <a:off x="2554200" y="6235560"/>
            <a:ext cx="411840" cy="512280"/>
          </a:xfrm>
          <a:prstGeom prst="rect">
            <a:avLst/>
          </a:prstGeom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73C7A83-C013-47F2-A4E1-CD780DAA2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19" y="1234080"/>
            <a:ext cx="9072188" cy="43583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2F26D4-88A9-431C-B32E-9AC483131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C495F2D-23D9-49A5-A68F-A55B6FDE4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B863B-FE8F-4205-87E2-C72C10125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0656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1">
            <a:extLst>
              <a:ext uri="{FF2B5EF4-FFF2-40B4-BE49-F238E27FC236}">
                <a16:creationId xmlns:a16="http://schemas.microsoft.com/office/drawing/2014/main" id="{E2F6FFD6-F11E-4611-83BA-20697274B139}"/>
              </a:ext>
            </a:extLst>
          </p:cNvPr>
          <p:cNvSpPr txBox="1"/>
          <p:nvPr/>
        </p:nvSpPr>
        <p:spPr>
          <a:xfrm>
            <a:off x="1572394" y="1032587"/>
            <a:ext cx="313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Context : Space missions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02B9D2B-5E87-4391-A2EE-8262B884DC99}"/>
              </a:ext>
            </a:extLst>
          </p:cNvPr>
          <p:cNvGrpSpPr/>
          <p:nvPr/>
        </p:nvGrpSpPr>
        <p:grpSpPr>
          <a:xfrm>
            <a:off x="2031360" y="1431936"/>
            <a:ext cx="8485852" cy="1862473"/>
            <a:chOff x="4711540" y="1308350"/>
            <a:chExt cx="5908095" cy="1862473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AA7A62FA-AB07-49D6-A708-6A491215F2BD}"/>
                </a:ext>
              </a:extLst>
            </p:cNvPr>
            <p:cNvSpPr/>
            <p:nvPr/>
          </p:nvSpPr>
          <p:spPr>
            <a:xfrm>
              <a:off x="5118983" y="1630398"/>
              <a:ext cx="5500652" cy="15404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pic>
          <p:nvPicPr>
            <p:cNvPr id="18" name="Picture 6" descr="Résultat de recherche d'images pour &quot;nasa grace mission logo&quot;">
              <a:extLst>
                <a:ext uri="{FF2B5EF4-FFF2-40B4-BE49-F238E27FC236}">
                  <a16:creationId xmlns:a16="http://schemas.microsoft.com/office/drawing/2014/main" id="{0018DE20-8B39-4D52-98F3-3097AFEBC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1540" y="1308350"/>
              <a:ext cx="1186317" cy="1620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24">
              <a:extLst>
                <a:ext uri="{FF2B5EF4-FFF2-40B4-BE49-F238E27FC236}">
                  <a16:creationId xmlns:a16="http://schemas.microsoft.com/office/drawing/2014/main" id="{A71E99B8-8845-4ACB-96C8-455A1D381796}"/>
                </a:ext>
              </a:extLst>
            </p:cNvPr>
            <p:cNvSpPr txBox="1"/>
            <p:nvPr/>
          </p:nvSpPr>
          <p:spPr>
            <a:xfrm>
              <a:off x="5695734" y="1723303"/>
              <a:ext cx="47759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NASA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 err="1"/>
                <a:t>Launched</a:t>
              </a:r>
              <a:r>
                <a:rPr lang="fr-FR" dirty="0"/>
                <a:t> in 2002 (GRACE) and 2018 (GRACE-FO)</a:t>
              </a:r>
              <a:r>
                <a:rPr lang="fr-FR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0" name="ZoneTexte 24">
              <a:extLst>
                <a:ext uri="{FF2B5EF4-FFF2-40B4-BE49-F238E27FC236}">
                  <a16:creationId xmlns:a16="http://schemas.microsoft.com/office/drawing/2014/main" id="{87393140-2D54-4820-BDC8-77D6446E1712}"/>
                </a:ext>
              </a:extLst>
            </p:cNvPr>
            <p:cNvSpPr txBox="1"/>
            <p:nvPr/>
          </p:nvSpPr>
          <p:spPr>
            <a:xfrm>
              <a:off x="5702138" y="2319272"/>
              <a:ext cx="4874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GRACE A and GRACE B distance </a:t>
              </a:r>
              <a:r>
                <a:rPr lang="fr-FR" dirty="0" err="1"/>
                <a:t>measured</a:t>
              </a:r>
              <a:r>
                <a:rPr lang="fr-FR" dirty="0"/>
                <a:t> </a:t>
              </a:r>
              <a:r>
                <a:rPr lang="fr-FR" dirty="0" err="1"/>
                <a:t>using</a:t>
              </a:r>
              <a:r>
                <a:rPr lang="fr-FR" dirty="0"/>
                <a:t> k-band </a:t>
              </a:r>
              <a:r>
                <a:rPr lang="fr-FR" dirty="0" err="1"/>
                <a:t>microwaves</a:t>
              </a:r>
              <a:endParaRPr lang="fr-FR" dirty="0"/>
            </a:p>
          </p:txBody>
        </p:sp>
        <p:sp>
          <p:nvSpPr>
            <p:cNvPr id="21" name="ZoneTexte 24">
              <a:extLst>
                <a:ext uri="{FF2B5EF4-FFF2-40B4-BE49-F238E27FC236}">
                  <a16:creationId xmlns:a16="http://schemas.microsoft.com/office/drawing/2014/main" id="{EC24E718-ADCE-4F01-9D9E-60FA40BECF8F}"/>
                </a:ext>
              </a:extLst>
            </p:cNvPr>
            <p:cNvSpPr txBox="1"/>
            <p:nvPr/>
          </p:nvSpPr>
          <p:spPr>
            <a:xfrm>
              <a:off x="5698936" y="2623164"/>
              <a:ext cx="4881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400 -500 km </a:t>
              </a:r>
              <a:r>
                <a:rPr lang="fr-FR" dirty="0" err="1"/>
                <a:t>space</a:t>
              </a:r>
              <a:r>
                <a:rPr lang="fr-FR" dirty="0"/>
                <a:t> </a:t>
              </a:r>
              <a:r>
                <a:rPr lang="fr-FR" dirty="0" err="1"/>
                <a:t>resolution</a:t>
              </a:r>
              <a:endParaRPr lang="fr-FR" dirty="0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D55CB8B-67B0-4156-A95F-6BF3994D0DDB}"/>
              </a:ext>
            </a:extLst>
          </p:cNvPr>
          <p:cNvSpPr/>
          <p:nvPr/>
        </p:nvSpPr>
        <p:spPr>
          <a:xfrm>
            <a:off x="2616573" y="3471050"/>
            <a:ext cx="7900639" cy="14131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23" name="Picture 2" descr="Resultado de imagen de goce esa mission logo">
            <a:extLst>
              <a:ext uri="{FF2B5EF4-FFF2-40B4-BE49-F238E27FC236}">
                <a16:creationId xmlns:a16="http://schemas.microsoft.com/office/drawing/2014/main" id="{C7F6B4B7-3D8F-43FC-81C8-60ECCD417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760" y="3195801"/>
            <a:ext cx="1779378" cy="12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4">
            <a:extLst>
              <a:ext uri="{FF2B5EF4-FFF2-40B4-BE49-F238E27FC236}">
                <a16:creationId xmlns:a16="http://schemas.microsoft.com/office/drawing/2014/main" id="{46B3907B-3382-46CF-89CA-30926FF01FF8}"/>
              </a:ext>
            </a:extLst>
          </p:cNvPr>
          <p:cNvSpPr txBox="1"/>
          <p:nvPr/>
        </p:nvSpPr>
        <p:spPr>
          <a:xfrm>
            <a:off x="3484374" y="3582436"/>
            <a:ext cx="302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Launched</a:t>
            </a:r>
            <a:r>
              <a:rPr lang="fr-FR" dirty="0"/>
              <a:t> in 2009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3C1AC37-BF74-452F-B756-5F9F946DC592}"/>
              </a:ext>
            </a:extLst>
          </p:cNvPr>
          <p:cNvSpPr txBox="1"/>
          <p:nvPr/>
        </p:nvSpPr>
        <p:spPr>
          <a:xfrm>
            <a:off x="3497626" y="4136275"/>
            <a:ext cx="699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Acceleration</a:t>
            </a:r>
            <a:r>
              <a:rPr lang="fr-FR" dirty="0"/>
              <a:t> </a:t>
            </a:r>
            <a:r>
              <a:rPr lang="fr-FR" dirty="0" err="1"/>
              <a:t>measures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accelerometers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100 km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resolution</a:t>
            </a:r>
            <a:endParaRPr lang="fr-FR" dirty="0"/>
          </a:p>
        </p:txBody>
      </p:sp>
      <p:sp>
        <p:nvSpPr>
          <p:cNvPr id="26" name="ZoneTexte 24">
            <a:extLst>
              <a:ext uri="{FF2B5EF4-FFF2-40B4-BE49-F238E27FC236}">
                <a16:creationId xmlns:a16="http://schemas.microsoft.com/office/drawing/2014/main" id="{85EADB09-F2B8-4FC9-AECF-3D95E4789871}"/>
              </a:ext>
            </a:extLst>
          </p:cNvPr>
          <p:cNvSpPr txBox="1"/>
          <p:nvPr/>
        </p:nvSpPr>
        <p:spPr>
          <a:xfrm>
            <a:off x="3362244" y="5255299"/>
            <a:ext cx="3021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ysClr val="windowText" lastClr="000000"/>
                </a:solidFill>
              </a:rPr>
              <a:t>Time-variable </a:t>
            </a:r>
            <a:r>
              <a:rPr lang="fr-FR" dirty="0" err="1">
                <a:solidFill>
                  <a:sysClr val="windowText" lastClr="000000"/>
                </a:solidFill>
              </a:rPr>
              <a:t>Earth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gravity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field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DA71ABF-08BD-4A92-874C-42486428E97F}"/>
              </a:ext>
            </a:extLst>
          </p:cNvPr>
          <p:cNvSpPr/>
          <p:nvPr/>
        </p:nvSpPr>
        <p:spPr>
          <a:xfrm>
            <a:off x="2258620" y="5026159"/>
            <a:ext cx="967373" cy="10200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0D27A3D-18CF-47F2-AA97-C18F3DF59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23" y="5026159"/>
            <a:ext cx="3149941" cy="1637969"/>
          </a:xfrm>
          <a:prstGeom prst="rect">
            <a:avLst/>
          </a:prstGeom>
        </p:spPr>
      </p:pic>
      <p:sp>
        <p:nvSpPr>
          <p:cNvPr id="29" name="CuadroTexto 5">
            <a:extLst>
              <a:ext uri="{FF2B5EF4-FFF2-40B4-BE49-F238E27FC236}">
                <a16:creationId xmlns:a16="http://schemas.microsoft.com/office/drawing/2014/main" id="{896783E5-AD5B-4006-B88C-46F2A5AF99A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</a:rPr>
              <a:t>Gravimetry mission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EF4B8F-F539-4481-B906-FE583860EC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22C988-9DA0-4D48-B41B-28F48B1BA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55A47-3581-45A1-9B59-F0202352CE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85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24">
            <a:extLst>
              <a:ext uri="{FF2B5EF4-FFF2-40B4-BE49-F238E27FC236}">
                <a16:creationId xmlns:a16="http://schemas.microsoft.com/office/drawing/2014/main" id="{CCA77AED-0619-4EA1-9755-34F7FCF6D90B}"/>
              </a:ext>
            </a:extLst>
          </p:cNvPr>
          <p:cNvSpPr txBox="1"/>
          <p:nvPr/>
        </p:nvSpPr>
        <p:spPr>
          <a:xfrm>
            <a:off x="1156483" y="1947198"/>
            <a:ext cx="8826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ysClr val="windowText" lastClr="000000"/>
                </a:solidFill>
              </a:rPr>
              <a:t>Developped</a:t>
            </a:r>
            <a:r>
              <a:rPr lang="fr-FR" dirty="0">
                <a:solidFill>
                  <a:sysClr val="windowText" lastClr="000000"/>
                </a:solidFill>
              </a:rPr>
              <a:t> by Ales </a:t>
            </a:r>
            <a:r>
              <a:rPr lang="fr-FR" dirty="0" err="1">
                <a:solidFill>
                  <a:sysClr val="windowText" lastClr="000000"/>
                </a:solidFill>
              </a:rPr>
              <a:t>Bezdek</a:t>
            </a:r>
            <a:r>
              <a:rPr lang="fr-FR" dirty="0">
                <a:solidFill>
                  <a:sysClr val="windowText" lastClr="000000"/>
                </a:solidFill>
              </a:rPr>
              <a:t> and Josef </a:t>
            </a:r>
            <a:r>
              <a:rPr lang="fr-FR" dirty="0" err="1">
                <a:solidFill>
                  <a:sysClr val="windowText" lastClr="000000"/>
                </a:solidFill>
              </a:rPr>
              <a:t>Sebera</a:t>
            </a:r>
            <a:r>
              <a:rPr lang="fr-FR" dirty="0">
                <a:solidFill>
                  <a:sysClr val="windowText" lastClr="000000"/>
                </a:solidFill>
              </a:rPr>
              <a:t> in 2014 in the </a:t>
            </a:r>
            <a:r>
              <a:rPr lang="fr-FR" dirty="0" err="1">
                <a:solidFill>
                  <a:sysClr val="windowText" lastClr="000000"/>
                </a:solidFill>
              </a:rPr>
              <a:t>paper</a:t>
            </a:r>
            <a:r>
              <a:rPr lang="fr-FR" dirty="0">
                <a:solidFill>
                  <a:sysClr val="windowText" lastClr="000000"/>
                </a:solidFill>
              </a:rPr>
              <a:t> : </a:t>
            </a:r>
            <a:r>
              <a:rPr lang="pt-BR" dirty="0">
                <a:solidFill>
                  <a:sysClr val="windowText" lastClr="000000"/>
                </a:solidFill>
              </a:rPr>
              <a:t>: </a:t>
            </a:r>
            <a:r>
              <a:rPr lang="en-US" i="1" dirty="0">
                <a:solidFill>
                  <a:sysClr val="windowText" lastClr="000000"/>
                </a:solidFill>
              </a:rPr>
              <a:t>Gravity field models from kinematic orbits of CHAMP, GRACE and GOCE satellites</a:t>
            </a:r>
            <a:r>
              <a:rPr lang="pt-BR" i="1" dirty="0">
                <a:solidFill>
                  <a:sysClr val="windowText" lastClr="000000"/>
                </a:solidFill>
              </a:rPr>
              <a:t> </a:t>
            </a:r>
          </a:p>
          <a:p>
            <a:endParaRPr lang="pt-BR" i="1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ysClr val="windowText" lastClr="000000"/>
                </a:solidFill>
              </a:rPr>
              <a:t>This </a:t>
            </a:r>
            <a:r>
              <a:rPr lang="fr-FR" dirty="0" err="1">
                <a:solidFill>
                  <a:sysClr val="windowText" lastClr="000000"/>
                </a:solidFill>
              </a:rPr>
              <a:t>method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gives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geoid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models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from</a:t>
            </a:r>
            <a:r>
              <a:rPr lang="fr-FR" dirty="0">
                <a:solidFill>
                  <a:sysClr val="windowText" lastClr="000000"/>
                </a:solidFill>
              </a:rPr>
              <a:t> GNSS </a:t>
            </a:r>
            <a:r>
              <a:rPr lang="fr-FR" dirty="0" err="1">
                <a:solidFill>
                  <a:sysClr val="windowText" lastClr="000000"/>
                </a:solidFill>
              </a:rPr>
              <a:t>measurement</a:t>
            </a:r>
            <a:r>
              <a:rPr lang="fr-FR" dirty="0">
                <a:solidFill>
                  <a:sysClr val="windowText" lastClr="000000"/>
                </a:solidFill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</a:rPr>
              <a:t>from</a:t>
            </a:r>
            <a:r>
              <a:rPr lang="fr-FR" dirty="0">
                <a:solidFill>
                  <a:sysClr val="windowText" lastClr="000000"/>
                </a:solidFill>
              </a:rPr>
              <a:t> LEO satellites</a:t>
            </a:r>
          </a:p>
        </p:txBody>
      </p:sp>
      <p:sp>
        <p:nvSpPr>
          <p:cNvPr id="29" name="ZoneTexte 24">
            <a:extLst>
              <a:ext uri="{FF2B5EF4-FFF2-40B4-BE49-F238E27FC236}">
                <a16:creationId xmlns:a16="http://schemas.microsoft.com/office/drawing/2014/main" id="{4BACA644-2ABE-4243-A267-6053CA530F77}"/>
              </a:ext>
            </a:extLst>
          </p:cNvPr>
          <p:cNvSpPr txBox="1"/>
          <p:nvPr/>
        </p:nvSpPr>
        <p:spPr>
          <a:xfrm>
            <a:off x="1156483" y="4250213"/>
            <a:ext cx="180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ysClr val="windowText" lastClr="000000"/>
                </a:solidFill>
              </a:rPr>
              <a:t>We</a:t>
            </a:r>
            <a:r>
              <a:rPr lang="fr-FR" dirty="0">
                <a:solidFill>
                  <a:sysClr val="windowText" lastClr="000000"/>
                </a:solidFill>
              </a:rPr>
              <a:t> can </a:t>
            </a:r>
            <a:r>
              <a:rPr lang="fr-FR" dirty="0" err="1">
                <a:solidFill>
                  <a:sysClr val="windowText" lastClr="000000"/>
                </a:solidFill>
              </a:rPr>
              <a:t>write</a:t>
            </a:r>
            <a:r>
              <a:rPr lang="fr-FR" dirty="0">
                <a:solidFill>
                  <a:sysClr val="windowText" lastClr="000000"/>
                </a:solidFill>
              </a:rPr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04CC33A-B95F-4695-B6A8-C1F72FFDD4A3}"/>
                  </a:ext>
                </a:extLst>
              </p:cNvPr>
              <p:cNvSpPr txBox="1"/>
              <p:nvPr/>
            </p:nvSpPr>
            <p:spPr>
              <a:xfrm>
                <a:off x="1550610" y="3239510"/>
                <a:ext cx="7391239" cy="792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s-ES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E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s-E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s-ES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𝐺𝑀</m:t>
                          </m:r>
                        </m:num>
                        <m:den>
                          <m:r>
                            <a:rPr lang="es-E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s-ES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es-ES" sz="1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1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ES" sz="16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s-E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" sz="1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1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s-ES" sz="1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s-ES" sz="1600" i="1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s-ES" sz="16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s-ES" sz="16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s-E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16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16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s-E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 sz="16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160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s-ES" sz="16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𝑛𝑚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s-E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ES" sz="1600" b="0" i="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E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s-E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s-E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𝑛𝑚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s-ES" sz="1600" b="0" i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s-E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s-E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E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s-ES" sz="16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s-E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904CC33A-B95F-4695-B6A8-C1F72FFDD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610" y="3239510"/>
                <a:ext cx="7391239" cy="7927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FD0398C-57AC-4349-B774-7838A044E2D0}"/>
                  </a:ext>
                </a:extLst>
              </p:cNvPr>
              <p:cNvSpPr txBox="1"/>
              <p:nvPr/>
            </p:nvSpPr>
            <p:spPr>
              <a:xfrm>
                <a:off x="2181755" y="4838692"/>
                <a:ext cx="3623043" cy="770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s-E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s-ES" sz="2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s-ES" sz="200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E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s-E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s-E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s-E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0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sz="20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FD0398C-57AC-4349-B774-7838A044E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755" y="4838692"/>
                <a:ext cx="3623043" cy="770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7A8A2A4B-C13B-4604-A2A6-78820CFF1E48}"/>
              </a:ext>
            </a:extLst>
          </p:cNvPr>
          <p:cNvSpPr/>
          <p:nvPr/>
        </p:nvSpPr>
        <p:spPr>
          <a:xfrm>
            <a:off x="6039533" y="4916929"/>
            <a:ext cx="579373" cy="4369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24">
                <a:extLst>
                  <a:ext uri="{FF2B5EF4-FFF2-40B4-BE49-F238E27FC236}">
                    <a16:creationId xmlns:a16="http://schemas.microsoft.com/office/drawing/2014/main" id="{7FC9C504-BAAA-4742-8CB3-ABA16FC8A989}"/>
                  </a:ext>
                </a:extLst>
              </p:cNvPr>
              <p:cNvSpPr txBox="1"/>
              <p:nvPr/>
            </p:nvSpPr>
            <p:spPr>
              <a:xfrm>
                <a:off x="6859331" y="4838692"/>
                <a:ext cx="3239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s-E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err="1">
                    <a:solidFill>
                      <a:sysClr val="windowText" lastClr="000000"/>
                    </a:solidFill>
                  </a:rPr>
                  <a:t>linear</a:t>
                </a:r>
                <a:r>
                  <a:rPr lang="fr-FR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fr-FR" dirty="0" err="1">
                    <a:solidFill>
                      <a:sysClr val="windowText" lastClr="000000"/>
                    </a:solidFill>
                  </a:rPr>
                  <a:t>with</a:t>
                </a:r>
                <a:r>
                  <a:rPr lang="fr-FR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ysClr val="windowText" lastClr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ysClr val="windowText" lastClr="000000"/>
                    </a:solidFill>
                  </a:rPr>
                  <a:t> coefficients</a:t>
                </a:r>
              </a:p>
            </p:txBody>
          </p:sp>
        </mc:Choice>
        <mc:Fallback xmlns="">
          <p:sp>
            <p:nvSpPr>
              <p:cNvPr id="33" name="ZoneTexte 24">
                <a:extLst>
                  <a:ext uri="{FF2B5EF4-FFF2-40B4-BE49-F238E27FC236}">
                    <a16:creationId xmlns:a16="http://schemas.microsoft.com/office/drawing/2014/main" id="{7FC9C504-BAAA-4742-8CB3-ABA16FC8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31" y="4838692"/>
                <a:ext cx="3239839" cy="646331"/>
              </a:xfrm>
              <a:prstGeom prst="rect">
                <a:avLst/>
              </a:prstGeom>
              <a:blipFill>
                <a:blip r:embed="rId4"/>
                <a:stretch>
                  <a:fillRect l="-1504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E4116C51-85DA-4FEA-A53E-B0307E02F941}"/>
                  </a:ext>
                </a:extLst>
              </p:cNvPr>
              <p:cNvSpPr txBox="1"/>
              <p:nvPr/>
            </p:nvSpPr>
            <p:spPr>
              <a:xfrm>
                <a:off x="1550610" y="4992579"/>
                <a:ext cx="373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s-E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E4116C51-85DA-4FEA-A53E-B0307E02F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610" y="4992579"/>
                <a:ext cx="373500" cy="276999"/>
              </a:xfrm>
              <a:prstGeom prst="rect">
                <a:avLst/>
              </a:prstGeom>
              <a:blipFill>
                <a:blip r:embed="rId5"/>
                <a:stretch>
                  <a:fillRect l="-20968" t="-2222" r="-22581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adroTexto 11">
            <a:extLst>
              <a:ext uri="{FF2B5EF4-FFF2-40B4-BE49-F238E27FC236}">
                <a16:creationId xmlns:a16="http://schemas.microsoft.com/office/drawing/2014/main" id="{AB65C2C0-2A6E-409B-8FDF-CF429D5ED216}"/>
              </a:ext>
            </a:extLst>
          </p:cNvPr>
          <p:cNvSpPr txBox="1"/>
          <p:nvPr/>
        </p:nvSpPr>
        <p:spPr>
          <a:xfrm>
            <a:off x="1156483" y="1194581"/>
            <a:ext cx="4422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Method :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Acceleration</a:t>
            </a:r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aproach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1" name="CuadroTexto 5">
            <a:extLst>
              <a:ext uri="{FF2B5EF4-FFF2-40B4-BE49-F238E27FC236}">
                <a16:creationId xmlns:a16="http://schemas.microsoft.com/office/drawing/2014/main" id="{2A9085FD-960F-45D7-87CA-CA30E8CF9987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</a:rPr>
              <a:t>Gravimetry mission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5957C-F09A-4005-BA57-798F3DB627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E043A-8C3C-4817-A423-884F3C6FF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5FBEA-DDB5-4D30-A860-665A03EBE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49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24">
            <a:extLst>
              <a:ext uri="{FF2B5EF4-FFF2-40B4-BE49-F238E27FC236}">
                <a16:creationId xmlns:a16="http://schemas.microsoft.com/office/drawing/2014/main" id="{B0D0DE37-7931-41B2-BCFF-BADFEADBB6D5}"/>
              </a:ext>
            </a:extLst>
          </p:cNvPr>
          <p:cNvSpPr txBox="1"/>
          <p:nvPr/>
        </p:nvSpPr>
        <p:spPr>
          <a:xfrm>
            <a:off x="1737360" y="2170144"/>
            <a:ext cx="854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ysClr val="windowText" lastClr="000000"/>
                </a:solidFill>
              </a:rPr>
              <a:t>According to Newton second low, the forces applied on the satellite generate accelerations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A1B622ED-4DBA-49CA-99BA-0C4BAF1C38C7}"/>
                  </a:ext>
                </a:extLst>
              </p:cNvPr>
              <p:cNvSpPr/>
              <p:nvPr/>
            </p:nvSpPr>
            <p:spPr>
              <a:xfrm>
                <a:off x="1737360" y="2838719"/>
                <a:ext cx="2377440" cy="6689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𝑇𝑂𝑇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ysClr val="windowText" lastClr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𝑔𝑟𝑎𝑣</m:t>
                        </m:r>
                      </m:sub>
                    </m:sSub>
                    <m:r>
                      <a:rPr lang="es-E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</m:oMath>
                </a14:m>
                <a:endParaRPr lang="es-ES" dirty="0">
                  <a:solidFill>
                    <a:sysClr val="windowText" lastClr="000000"/>
                  </a:solidFill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A1B622ED-4DBA-49CA-99BA-0C4BAF1C3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0" y="2838719"/>
                <a:ext cx="2377440" cy="668901"/>
              </a:xfrm>
              <a:prstGeom prst="rect">
                <a:avLst/>
              </a:prstGeom>
              <a:blipFill>
                <a:blip r:embed="rId2"/>
                <a:stretch>
                  <a:fillRect t="-4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D672E02-27D5-4838-83EB-5AF9561BE57B}"/>
                  </a:ext>
                </a:extLst>
              </p:cNvPr>
              <p:cNvSpPr/>
              <p:nvPr/>
            </p:nvSpPr>
            <p:spPr>
              <a:xfrm>
                <a:off x="4872908" y="2837778"/>
                <a:ext cx="6096000" cy="668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𝑂𝑡h𝑒𝑟𝑠</m:t>
                        </m:r>
                      </m:sub>
                    </m:sSub>
                  </m:oMath>
                </a14:m>
                <a:r>
                  <a:rPr lang="es-ES" dirty="0">
                    <a:solidFill>
                      <a:sysClr val="windowText" lastClr="000000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𝐿𝑆</m:t>
                        </m:r>
                      </m:sub>
                    </m:sSub>
                    <m:r>
                      <a:rPr lang="es-E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𝑁𝐺</m:t>
                        </m:r>
                      </m:sub>
                    </m:sSub>
                    <m:r>
                      <a:rPr lang="es-E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𝑅𝑒𝑙</m:t>
                        </m:r>
                      </m:sub>
                    </m:sSub>
                    <m:r>
                      <a:rPr lang="es-ES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𝑇𝐼𝐷</m:t>
                        </m:r>
                      </m:sub>
                    </m:sSub>
                  </m:oMath>
                </a14:m>
                <a:endParaRPr lang="es-ES" dirty="0">
                  <a:solidFill>
                    <a:sysClr val="windowText" lastClr="000000"/>
                  </a:solidFill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D672E02-27D5-4838-83EB-5AF9561BE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908" y="2837778"/>
                <a:ext cx="6096000" cy="668901"/>
              </a:xfrm>
              <a:prstGeom prst="rect">
                <a:avLst/>
              </a:prstGeom>
              <a:blipFill>
                <a:blip r:embed="rId3"/>
                <a:stretch>
                  <a:fillRect t="-55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24">
            <a:extLst>
              <a:ext uri="{FF2B5EF4-FFF2-40B4-BE49-F238E27FC236}">
                <a16:creationId xmlns:a16="http://schemas.microsoft.com/office/drawing/2014/main" id="{42EEE076-882A-4E8F-92EF-00163CCC7B88}"/>
              </a:ext>
            </a:extLst>
          </p:cNvPr>
          <p:cNvSpPr txBox="1"/>
          <p:nvPr/>
        </p:nvSpPr>
        <p:spPr>
          <a:xfrm>
            <a:off x="4114800" y="2887053"/>
            <a:ext cx="88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ysClr val="windowText" lastClr="000000"/>
                </a:solidFill>
              </a:rPr>
              <a:t>with</a:t>
            </a:r>
            <a:r>
              <a:rPr lang="fr-FR" dirty="0">
                <a:solidFill>
                  <a:sysClr val="windowText" lastClr="000000"/>
                </a:solidFill>
              </a:rPr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8F1B7BDB-9839-4660-AB04-C11DA80FBC76}"/>
                  </a:ext>
                </a:extLst>
              </p:cNvPr>
              <p:cNvSpPr/>
              <p:nvPr/>
            </p:nvSpPr>
            <p:spPr>
              <a:xfrm>
                <a:off x="1737360" y="3480225"/>
                <a:ext cx="2899833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es-ES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𝐺𝑁𝑆𝑆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8F1B7BDB-9839-4660-AB04-C11DA80FB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360" y="3480225"/>
                <a:ext cx="2899833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24">
            <a:extLst>
              <a:ext uri="{FF2B5EF4-FFF2-40B4-BE49-F238E27FC236}">
                <a16:creationId xmlns:a16="http://schemas.microsoft.com/office/drawing/2014/main" id="{56CE7E42-3AE3-4B4F-B03D-0E113888ABB8}"/>
              </a:ext>
            </a:extLst>
          </p:cNvPr>
          <p:cNvSpPr txBox="1"/>
          <p:nvPr/>
        </p:nvSpPr>
        <p:spPr>
          <a:xfrm>
            <a:off x="4637193" y="3666250"/>
            <a:ext cx="88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ysClr val="windowText" lastClr="000000"/>
                </a:solidFill>
              </a:rPr>
              <a:t>with</a:t>
            </a:r>
            <a:r>
              <a:rPr lang="fr-FR" dirty="0">
                <a:solidFill>
                  <a:sysClr val="windowText" lastClr="000000"/>
                </a:solidFill>
              </a:rPr>
              <a:t>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1CB119BB-E8AC-410F-A9F0-1877A1C3FFDC}"/>
                  </a:ext>
                </a:extLst>
              </p:cNvPr>
              <p:cNvSpPr/>
              <p:nvPr/>
            </p:nvSpPr>
            <p:spPr>
              <a:xfrm>
                <a:off x="5229455" y="3650861"/>
                <a:ext cx="53496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𝐺𝑁𝑆𝑆</m:t>
                        </m:r>
                      </m:sub>
                    </m:sSub>
                    <m:r>
                      <a:rPr lang="en-GB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ysClr val="windowText" lastClr="000000"/>
                    </a:solidFill>
                  </a:rPr>
                  <a:t> Polynomial describing the trajectory in a specific range</a:t>
                </a:r>
              </a:p>
            </p:txBody>
          </p:sp>
        </mc:Choice>
        <mc:Fallback xmlns="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1CB119BB-E8AC-410F-A9F0-1877A1C3F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455" y="3650861"/>
                <a:ext cx="5349645" cy="646331"/>
              </a:xfrm>
              <a:prstGeom prst="rect">
                <a:avLst/>
              </a:prstGeom>
              <a:blipFill>
                <a:blip r:embed="rId5"/>
                <a:stretch>
                  <a:fillRect l="-1026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88B74DA6-FC41-4D9A-AC81-56B24C5D8C40}"/>
                  </a:ext>
                </a:extLst>
              </p:cNvPr>
              <p:cNvSpPr/>
              <p:nvPr/>
            </p:nvSpPr>
            <p:spPr>
              <a:xfrm>
                <a:off x="686801" y="4625433"/>
                <a:ext cx="4765040" cy="1062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𝑔𝑟𝑎𝑣</m:t>
                          </m:r>
                        </m:sub>
                      </m:sSub>
                      <m:r>
                        <a:rPr lang="es-ES" b="0" i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s-E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s-E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s-E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s-ES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s-ES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s-ES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sSubSup>
                                <m:sSubSupPr>
                                  <m:ctrlP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88B74DA6-FC41-4D9A-AC81-56B24C5D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01" y="4625433"/>
                <a:ext cx="4765040" cy="1062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CABF0AE3-1021-4E65-B69D-9AFF9F42C1AD}"/>
              </a:ext>
            </a:extLst>
          </p:cNvPr>
          <p:cNvSpPr/>
          <p:nvPr/>
        </p:nvSpPr>
        <p:spPr>
          <a:xfrm>
            <a:off x="5569999" y="4719860"/>
            <a:ext cx="579373" cy="43693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: esquinas redondeadas 20">
                <a:extLst>
                  <a:ext uri="{FF2B5EF4-FFF2-40B4-BE49-F238E27FC236}">
                    <a16:creationId xmlns:a16="http://schemas.microsoft.com/office/drawing/2014/main" id="{379074DA-5A6F-49F8-9CEE-8D95B2BB7527}"/>
                  </a:ext>
                </a:extLst>
              </p:cNvPr>
              <p:cNvSpPr/>
              <p:nvPr/>
            </p:nvSpPr>
            <p:spPr>
              <a:xfrm>
                <a:off x="6420983" y="4490866"/>
                <a:ext cx="5063270" cy="894926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𝐺𝑁𝑆𝑆</m:t>
                              </m:r>
                            </m:sub>
                          </m:s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𝑛𝑚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1" name="Rectángulo: esquinas redondeadas 20">
                <a:extLst>
                  <a:ext uri="{FF2B5EF4-FFF2-40B4-BE49-F238E27FC236}">
                    <a16:creationId xmlns:a16="http://schemas.microsoft.com/office/drawing/2014/main" id="{379074DA-5A6F-49F8-9CEE-8D95B2BB75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983" y="4490866"/>
                <a:ext cx="5063270" cy="89492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11">
            <a:extLst>
              <a:ext uri="{FF2B5EF4-FFF2-40B4-BE49-F238E27FC236}">
                <a16:creationId xmlns:a16="http://schemas.microsoft.com/office/drawing/2014/main" id="{5354448F-4155-4F08-B6DF-EBD0D53AA653}"/>
              </a:ext>
            </a:extLst>
          </p:cNvPr>
          <p:cNvSpPr txBox="1"/>
          <p:nvPr/>
        </p:nvSpPr>
        <p:spPr>
          <a:xfrm>
            <a:off x="1686570" y="1621979"/>
            <a:ext cx="3806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Méthode : </a:t>
            </a:r>
            <a:r>
              <a:rPr lang="fr-FR" sz="2400" b="1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Acceleration</a:t>
            </a:r>
            <a:r>
              <a:rPr lang="fr-FR" sz="2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  <a:r>
              <a:rPr lang="fr-FR" sz="2400" b="1" dirty="0" err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Aproach</a:t>
            </a:r>
            <a:endParaRPr lang="fr-FR" sz="24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16" name="CuadroTexto 5">
            <a:extLst>
              <a:ext uri="{FF2B5EF4-FFF2-40B4-BE49-F238E27FC236}">
                <a16:creationId xmlns:a16="http://schemas.microsoft.com/office/drawing/2014/main" id="{A1875D5B-3B82-45E5-A34F-60BE8098598A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</a:rPr>
              <a:t>Gravimetry mission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A061C-28BE-4748-BA7E-5EA8B535A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AEFA2-1781-4099-BA3A-65A3F9353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B676F-5958-4652-953E-DEA94B459F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9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1">
            <a:extLst>
              <a:ext uri="{FF2B5EF4-FFF2-40B4-BE49-F238E27FC236}">
                <a16:creationId xmlns:a16="http://schemas.microsoft.com/office/drawing/2014/main" id="{AFC89C91-245C-453F-98A6-35912B6B8C66}"/>
              </a:ext>
            </a:extLst>
          </p:cNvPr>
          <p:cNvSpPr txBox="1"/>
          <p:nvPr/>
        </p:nvSpPr>
        <p:spPr>
          <a:xfrm>
            <a:off x="1686571" y="1439099"/>
            <a:ext cx="144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Objectifs</a:t>
            </a:r>
            <a:r>
              <a:rPr lang="fr-F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23" name="ZoneTexte 24">
            <a:extLst>
              <a:ext uri="{FF2B5EF4-FFF2-40B4-BE49-F238E27FC236}">
                <a16:creationId xmlns:a16="http://schemas.microsoft.com/office/drawing/2014/main" id="{381FE76C-316D-499C-BB13-28FD8560406E}"/>
              </a:ext>
            </a:extLst>
          </p:cNvPr>
          <p:cNvSpPr txBox="1"/>
          <p:nvPr/>
        </p:nvSpPr>
        <p:spPr>
          <a:xfrm>
            <a:off x="1565084" y="2119784"/>
            <a:ext cx="6644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Measure </a:t>
            </a:r>
            <a:r>
              <a:rPr lang="en-GB" b="1" dirty="0"/>
              <a:t>time-variable Earth gravity field</a:t>
            </a:r>
            <a:r>
              <a:rPr lang="en-GB" dirty="0"/>
              <a:t> with at least 1200 km accuracy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 startAt="2"/>
            </a:pPr>
            <a:r>
              <a:rPr lang="en-GB" dirty="0"/>
              <a:t>Use Galileo signal for </a:t>
            </a:r>
            <a:r>
              <a:rPr lang="en-GB" b="1" dirty="0"/>
              <a:t>Precise Orbit Determination (POD)</a:t>
            </a:r>
          </a:p>
        </p:txBody>
      </p:sp>
      <p:sp>
        <p:nvSpPr>
          <p:cNvPr id="24" name="CuadroTexto 11">
            <a:extLst>
              <a:ext uri="{FF2B5EF4-FFF2-40B4-BE49-F238E27FC236}">
                <a16:creationId xmlns:a16="http://schemas.microsoft.com/office/drawing/2014/main" id="{B4CCD5E9-A956-44F7-84FA-225467E7A439}"/>
              </a:ext>
            </a:extLst>
          </p:cNvPr>
          <p:cNvSpPr txBox="1"/>
          <p:nvPr/>
        </p:nvSpPr>
        <p:spPr>
          <a:xfrm>
            <a:off x="1686570" y="3571180"/>
            <a:ext cx="410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Motivations and applications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332C12D-53B4-4BEE-9DB0-770D4B69D45B}"/>
              </a:ext>
            </a:extLst>
          </p:cNvPr>
          <p:cNvSpPr txBox="1"/>
          <p:nvPr/>
        </p:nvSpPr>
        <p:spPr>
          <a:xfrm>
            <a:off x="1551831" y="4168890"/>
            <a:ext cx="893063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Acceleration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 » : simple and low-cost application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Possibility</a:t>
            </a:r>
            <a:r>
              <a:rPr lang="fr-FR" dirty="0"/>
              <a:t> of </a:t>
            </a:r>
            <a:r>
              <a:rPr lang="fr-FR" dirty="0" err="1"/>
              <a:t>having</a:t>
            </a:r>
            <a:r>
              <a:rPr lang="fr-FR" dirty="0"/>
              <a:t> a </a:t>
            </a:r>
            <a:r>
              <a:rPr lang="fr-FR" dirty="0" err="1"/>
              <a:t>CubeSat</a:t>
            </a:r>
            <a:r>
              <a:rPr lang="fr-FR" dirty="0"/>
              <a:t> constellation </a:t>
            </a:r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Earth</a:t>
            </a:r>
            <a:r>
              <a:rPr lang="fr-FR" dirty="0"/>
              <a:t> </a:t>
            </a:r>
            <a:r>
              <a:rPr lang="fr-FR" dirty="0" err="1"/>
              <a:t>gravity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in </a:t>
            </a:r>
            <a:r>
              <a:rPr lang="fr-FR" dirty="0" err="1"/>
              <a:t>realt</a:t>
            </a:r>
            <a:r>
              <a:rPr lang="fr-FR" dirty="0"/>
              <a:t>-time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/>
              <a:t>Analysis</a:t>
            </a:r>
            <a:r>
              <a:rPr lang="fr-FR" dirty="0"/>
              <a:t> on Galileo constellation </a:t>
            </a:r>
            <a:r>
              <a:rPr lang="fr-FR" dirty="0" err="1"/>
              <a:t>improvement</a:t>
            </a:r>
            <a:r>
              <a:rPr lang="fr-FR" dirty="0"/>
              <a:t> on </a:t>
            </a:r>
            <a:r>
              <a:rPr lang="fr-FR" dirty="0" err="1"/>
              <a:t>precise</a:t>
            </a:r>
            <a:r>
              <a:rPr lang="fr-FR" dirty="0"/>
              <a:t> </a:t>
            </a:r>
            <a:r>
              <a:rPr lang="fr-FR" dirty="0" err="1"/>
              <a:t>positionning</a:t>
            </a:r>
            <a:endParaRPr lang="fr-F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Test and </a:t>
            </a:r>
            <a:r>
              <a:rPr lang="fr-FR" dirty="0" err="1"/>
              <a:t>space</a:t>
            </a:r>
            <a:r>
              <a:rPr lang="fr-FR" dirty="0"/>
              <a:t> validation of COTS components</a:t>
            </a:r>
          </a:p>
        </p:txBody>
      </p:sp>
      <p:pic>
        <p:nvPicPr>
          <p:cNvPr id="26" name="Picture 4" descr="Resultado de imagen de satellite constellation">
            <a:extLst>
              <a:ext uri="{FF2B5EF4-FFF2-40B4-BE49-F238E27FC236}">
                <a16:creationId xmlns:a16="http://schemas.microsoft.com/office/drawing/2014/main" id="{15CA4612-3633-471A-A0DA-7376BED2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904" y="1167875"/>
            <a:ext cx="2079912" cy="2079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CuadroTexto 5">
            <a:extLst>
              <a:ext uri="{FF2B5EF4-FFF2-40B4-BE49-F238E27FC236}">
                <a16:creationId xmlns:a16="http://schemas.microsoft.com/office/drawing/2014/main" id="{38D7A9B4-31CE-495E-91FF-64DE36C0841D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</a:rPr>
              <a:t>Gravimetry mission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B94D44-350E-44E7-8C55-E568D1C3C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8F19B-F995-444B-959B-CD1D0FB61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DDA4C-A6F9-4B75-96E0-7AF55C1AF6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45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AFBBE413-F5DA-422E-BE88-3CA37A3CB9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8318" y="1897113"/>
          <a:ext cx="8315363" cy="4351335"/>
        </p:xfrm>
        <a:graphic>
          <a:graphicData uri="http://schemas.openxmlformats.org/drawingml/2006/table">
            <a:tbl>
              <a:tblPr/>
              <a:tblGrid>
                <a:gridCol w="960120">
                  <a:extLst>
                    <a:ext uri="{9D8B030D-6E8A-4147-A177-3AD203B41FA5}">
                      <a16:colId xmlns:a16="http://schemas.microsoft.com/office/drawing/2014/main" val="838405038"/>
                    </a:ext>
                  </a:extLst>
                </a:gridCol>
                <a:gridCol w="7355243">
                  <a:extLst>
                    <a:ext uri="{9D8B030D-6E8A-4147-A177-3AD203B41FA5}">
                      <a16:colId xmlns:a16="http://schemas.microsoft.com/office/drawing/2014/main" val="984359801"/>
                    </a:ext>
                  </a:extLst>
                </a:gridCol>
              </a:tblGrid>
              <a:tr h="302381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>
                          <a:effectLst/>
                        </a:rPr>
                        <a:t>Identifier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dirty="0" err="1">
                          <a:effectLst/>
                        </a:rPr>
                        <a:t>Requirement</a:t>
                      </a:r>
                      <a:endParaRPr lang="es-ES" sz="1700" dirty="0">
                        <a:effectLst/>
                      </a:endParaRP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704888"/>
                  </a:ext>
                </a:extLst>
              </a:tr>
              <a:tr h="567886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b="1">
                          <a:effectLst/>
                        </a:rPr>
                        <a:t>MIS-001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The CubeSat shall be designed to have an in-orbit lifetime of at least 5 months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609258"/>
                  </a:ext>
                </a:extLst>
              </a:tr>
              <a:tr h="567886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b="1">
                          <a:effectLst/>
                        </a:rPr>
                        <a:t>MIS-002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The system shall be able to send telemetry via the Iridium-Next constellation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305212"/>
                  </a:ext>
                </a:extLst>
              </a:tr>
              <a:tr h="567886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b="1">
                          <a:effectLst/>
                        </a:rPr>
                        <a:t>MIS-003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The system shall be able to receive telemeasure via the Iridium-Next constellation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194724"/>
                  </a:ext>
                </a:extLst>
              </a:tr>
              <a:tr h="567886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b="1">
                          <a:effectLst/>
                        </a:rPr>
                        <a:t>MIS-005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The mission shall measure time variable gravity field derived from GNSS tracking with at least 1200 km of accuracy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574499"/>
                  </a:ext>
                </a:extLst>
              </a:tr>
              <a:tr h="302381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b="1">
                          <a:effectLst/>
                        </a:rPr>
                        <a:t>MIS-010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The mission shall use Galileo signals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121908"/>
                  </a:ext>
                </a:extLst>
              </a:tr>
              <a:tr h="302381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b="1">
                          <a:effectLst/>
                        </a:rPr>
                        <a:t>MIS-020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The mission shall be adapted to “Fly Your Satellite” requirements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605306"/>
                  </a:ext>
                </a:extLst>
              </a:tr>
              <a:tr h="302381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b="1">
                          <a:effectLst/>
                        </a:rPr>
                        <a:t>MIS-025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>
                          <a:effectLst/>
                        </a:rPr>
                        <a:t>The orbit shall be below 600 km 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291973"/>
                  </a:ext>
                </a:extLst>
              </a:tr>
              <a:tr h="567886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b="1">
                          <a:effectLst/>
                        </a:rPr>
                        <a:t>MIS-035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dirty="0">
                          <a:effectLst/>
                        </a:rPr>
                        <a:t>The communications with Iridium-Next should be done via at least 1 protocol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044762"/>
                  </a:ext>
                </a:extLst>
              </a:tr>
              <a:tr h="302381">
                <a:tc>
                  <a:txBody>
                    <a:bodyPr/>
                    <a:lstStyle/>
                    <a:p>
                      <a:pPr rtl="0" fontAlgn="b"/>
                      <a:r>
                        <a:rPr lang="es-ES" sz="1700" b="1" dirty="0">
                          <a:effectLst/>
                        </a:rPr>
                        <a:t>MIS-040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700" b="0" dirty="0">
                          <a:effectLst/>
                          <a:latin typeface="Calibri" panose="020F0502020204030204" pitchFamily="34" charset="0"/>
                        </a:rPr>
                        <a:t>Ground stations shall include at least one that is located in Toulouse</a:t>
                      </a:r>
                    </a:p>
                  </a:txBody>
                  <a:tcPr marL="27657" marR="27657" marT="18438" marB="18438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533269"/>
                  </a:ext>
                </a:extLst>
              </a:tr>
            </a:tbl>
          </a:graphicData>
        </a:graphic>
      </p:graphicFrame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Mission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F602C044-2276-4FFA-8021-8D24801C0773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</a:rPr>
              <a:t>Gravimetry mission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564FD9-2F13-4A84-BC28-0D1D49B41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5608D2F-A168-4A39-B841-59CA68EED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4044E8-0D18-4F55-AF1B-1361802B8D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00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5">
            <a:extLst>
              <a:ext uri="{FF2B5EF4-FFF2-40B4-BE49-F238E27FC236}">
                <a16:creationId xmlns:a16="http://schemas.microsoft.com/office/drawing/2014/main" id="{AA1883BD-5C47-4F7B-ACD8-BA7CC6B90605}"/>
              </a:ext>
            </a:extLst>
          </p:cNvPr>
          <p:cNvSpPr txBox="1"/>
          <p:nvPr/>
        </p:nvSpPr>
        <p:spPr>
          <a:xfrm>
            <a:off x="0" y="3899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latin typeface="Bahnschrift SemiBold Condensed" panose="020B0502040204020203" pitchFamily="34" charset="0"/>
              </a:rPr>
              <a:t>Gravimetry</a:t>
            </a:r>
            <a:r>
              <a:rPr lang="fr-FR" sz="4000" dirty="0">
                <a:latin typeface="Bahnschrift SemiBold Condensed" panose="020B0502040204020203" pitchFamily="34" charset="0"/>
              </a:rPr>
              <a:t> mission</a:t>
            </a:r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D66B379C-B0F8-440F-9DF2-7BC6D098E4B9}"/>
              </a:ext>
            </a:extLst>
          </p:cNvPr>
          <p:cNvSpPr txBox="1"/>
          <p:nvPr/>
        </p:nvSpPr>
        <p:spPr>
          <a:xfrm>
            <a:off x="1938318" y="1098294"/>
            <a:ext cx="289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Mission </a:t>
            </a:r>
            <a:r>
              <a:rPr lang="fr-F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requirements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 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664B846-4630-4EEF-8F8D-F7D2987534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87924" y="1833404"/>
          <a:ext cx="7467600" cy="586740"/>
        </p:xfrm>
        <a:graphic>
          <a:graphicData uri="http://schemas.openxmlformats.org/drawingml/2006/table">
            <a:tbl>
              <a:tblPr/>
              <a:tblGrid>
                <a:gridCol w="952500">
                  <a:extLst>
                    <a:ext uri="{9D8B030D-6E8A-4147-A177-3AD203B41FA5}">
                      <a16:colId xmlns:a16="http://schemas.microsoft.com/office/drawing/2014/main" val="2712158278"/>
                    </a:ext>
                  </a:extLst>
                </a:gridCol>
                <a:gridCol w="6515100">
                  <a:extLst>
                    <a:ext uri="{9D8B030D-6E8A-4147-A177-3AD203B41FA5}">
                      <a16:colId xmlns:a16="http://schemas.microsoft.com/office/drawing/2014/main" val="234525358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s-ES" b="1" dirty="0">
                          <a:effectLst/>
                        </a:rPr>
                        <a:t>MIS-001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The CubeSat shall be designed to have an in-orbit lifetime of at least 5 months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874172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0C792D77-80A7-4F65-B9E1-3239C46F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84" y="2420144"/>
            <a:ext cx="5919354" cy="3458425"/>
          </a:xfrm>
          <a:prstGeom prst="rect">
            <a:avLst/>
          </a:prstGeom>
        </p:spPr>
      </p:pic>
      <p:sp>
        <p:nvSpPr>
          <p:cNvPr id="7" name="ZoneTexte 24">
            <a:extLst>
              <a:ext uri="{FF2B5EF4-FFF2-40B4-BE49-F238E27FC236}">
                <a16:creationId xmlns:a16="http://schemas.microsoft.com/office/drawing/2014/main" id="{47CBB228-86E0-4253-9B39-BA32153EA334}"/>
              </a:ext>
            </a:extLst>
          </p:cNvPr>
          <p:cNvSpPr txBox="1"/>
          <p:nvPr/>
        </p:nvSpPr>
        <p:spPr>
          <a:xfrm>
            <a:off x="6347738" y="2890391"/>
            <a:ext cx="43618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Minimum</a:t>
            </a:r>
            <a:r>
              <a:rPr lang="es-ES" dirty="0"/>
              <a:t> </a:t>
            </a:r>
            <a:r>
              <a:rPr lang="es-ES" dirty="0" err="1"/>
              <a:t>life</a:t>
            </a:r>
            <a:r>
              <a:rPr lang="es-ES" dirty="0"/>
              <a:t> time </a:t>
            </a:r>
            <a:r>
              <a:rPr lang="es-ES" dirty="0" err="1"/>
              <a:t>to</a:t>
            </a:r>
            <a:r>
              <a:rPr lang="es-ES" dirty="0"/>
              <a:t> observe time </a:t>
            </a:r>
            <a:r>
              <a:rPr lang="es-ES" dirty="0" err="1"/>
              <a:t>variation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Earth</a:t>
            </a:r>
            <a:r>
              <a:rPr lang="es-ES" dirty="0"/>
              <a:t> </a:t>
            </a:r>
            <a:r>
              <a:rPr lang="es-ES" dirty="0" err="1"/>
              <a:t>gravity</a:t>
            </a:r>
            <a:r>
              <a:rPr lang="es-ES" dirty="0"/>
              <a:t> </a:t>
            </a:r>
            <a:r>
              <a:rPr lang="es-ES" dirty="0" err="1"/>
              <a:t>field</a:t>
            </a:r>
            <a:r>
              <a:rPr lang="es-ES" dirty="0"/>
              <a:t>  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A5B2540-3B83-4256-B44E-D8CF80DAA9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62142-86A3-4434-9544-26E884049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2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1380</Words>
  <Application>Microsoft Office PowerPoint</Application>
  <PresentationFormat>Widescreen</PresentationFormat>
  <Paragraphs>256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Arial Nova</vt:lpstr>
      <vt:lpstr>Arial Nova Light</vt:lpstr>
      <vt:lpstr>Bahnschrift SemiBold Condensed</vt:lpstr>
      <vt:lpstr>Calibri</vt:lpstr>
      <vt:lpstr>Calibri Light</vt:lpstr>
      <vt:lpstr>Cambria Math</vt:lpstr>
      <vt:lpstr>DejaVu Sans</vt:lpstr>
      <vt:lpstr>Nasalization Rg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Iridium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BELMANT</dc:creator>
  <cp:lastModifiedBy>Cédric BELMANT</cp:lastModifiedBy>
  <cp:revision>192</cp:revision>
  <dcterms:created xsi:type="dcterms:W3CDTF">2018-09-16T11:03:03Z</dcterms:created>
  <dcterms:modified xsi:type="dcterms:W3CDTF">2019-05-28T15:01:59Z</dcterms:modified>
</cp:coreProperties>
</file>